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50" r:id="rId1"/>
  </p:sldMasterIdLst>
  <p:notesMasterIdLst>
    <p:notesMasterId r:id="rId23"/>
  </p:notesMasterIdLst>
  <p:sldIdLst>
    <p:sldId id="257" r:id="rId2"/>
    <p:sldId id="258" r:id="rId3"/>
    <p:sldId id="259" r:id="rId4"/>
    <p:sldId id="275" r:id="rId5"/>
    <p:sldId id="274" r:id="rId6"/>
    <p:sldId id="276" r:id="rId7"/>
    <p:sldId id="263" r:id="rId8"/>
    <p:sldId id="262" r:id="rId9"/>
    <p:sldId id="267" r:id="rId10"/>
    <p:sldId id="282" r:id="rId11"/>
    <p:sldId id="277" r:id="rId12"/>
    <p:sldId id="265" r:id="rId13"/>
    <p:sldId id="279" r:id="rId14"/>
    <p:sldId id="266" r:id="rId15"/>
    <p:sldId id="270" r:id="rId16"/>
    <p:sldId id="283" r:id="rId17"/>
    <p:sldId id="271" r:id="rId18"/>
    <p:sldId id="278" r:id="rId19"/>
    <p:sldId id="280" r:id="rId20"/>
    <p:sldId id="256" r:id="rId21"/>
    <p:sldId id="273" r:id="rId22"/>
  </p:sldIdLst>
  <p:sldSz cx="12192000" cy="6858000"/>
  <p:notesSz cx="6858000" cy="9144000"/>
  <p:defaultTextStyle>
    <a:lvl1pPr marL="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entury Gothic" charset="0"/>
        <a:ea typeface="Century Gothic" charset="0"/>
        <a:cs typeface="Century Gothic" charset="0"/>
      </a:defRPr>
    </a:lvl1pPr>
    <a:lvl2pPr marL="4572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entury Gothic" charset="0"/>
        <a:ea typeface="Century Gothic" charset="0"/>
        <a:cs typeface="Century Gothic" charset="0"/>
      </a:defRPr>
    </a:lvl2pPr>
    <a:lvl3pPr marL="9144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entury Gothic" charset="0"/>
        <a:ea typeface="Century Gothic" charset="0"/>
        <a:cs typeface="Century Gothic" charset="0"/>
      </a:defRPr>
    </a:lvl3pPr>
    <a:lvl4pPr marL="13716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entury Gothic" charset="0"/>
        <a:ea typeface="Century Gothic" charset="0"/>
        <a:cs typeface="Century Gothic" charset="0"/>
      </a:defRPr>
    </a:lvl4pPr>
    <a:lvl5pPr marL="18288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entury Gothic" charset="0"/>
        <a:ea typeface="Century Gothic" charset="0"/>
        <a:cs typeface="Century Gothic" charset="0"/>
      </a:defRPr>
    </a:lvl5pPr>
    <a:lvl6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SimSun" charset="0"/>
        <a:cs typeface="Times New Roman" pitchFamily="1" charset="-52"/>
      </a:defRPr>
    </a:lvl6pPr>
    <a:lvl7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SimSun" charset="0"/>
        <a:cs typeface="Times New Roman" pitchFamily="1" charset="-52"/>
      </a:defRPr>
    </a:lvl7pPr>
    <a:lvl8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SimSun" charset="0"/>
        <a:cs typeface="Times New Roman" pitchFamily="1" charset="-52"/>
      </a:defRPr>
    </a:lvl8pPr>
    <a:lvl9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SimSun" charset="0"/>
        <a:cs typeface="Times New Roman" pitchFamily="1" charset="-52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8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smNativeData">
      <pr:smAppRevision xmlns:mc="http://schemas.openxmlformats.org/markup-compatibility/2006" xmlns:p14="http://schemas.microsoft.com/office/powerpoint/2010/main" xmlns:p15="http://schemas.microsoft.com/office/powerpoint/2012/main" xmlns:pr="smNativeData" xmlns="smNativeData" dt="1730636767" val="1068" rev64="64" revOS="4"/>
      <pr:smFileRevision xmlns:mc="http://schemas.openxmlformats.org/markup-compatibility/2006" xmlns:p14="http://schemas.microsoft.com/office/powerpoint/2010/main" xmlns:p15="http://schemas.microsoft.com/office/powerpoint/2012/main" xmlns:pr="smNativeData" xmlns="smNativeData" dt="1730636767" val="101"/>
      <pr:guideOptions xmlns:mc="http://schemas.openxmlformats.org/markup-compatibility/2006" xmlns:p14="http://schemas.microsoft.com/office/powerpoint/2010/main" xmlns:p15="http://schemas.microsoft.com/office/powerpoint/2012/main" xmlns:pr="smNativeData" xmlns="smNativeData" dt="1730636767" snapToBorder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6" d="100"/>
        <a:sy n="16" d="100"/>
      </p:scale>
      <p:origin x="0" y="0"/>
    </p:cViewPr>
  </p:sorterViewPr>
  <p:notesViewPr>
    <p:cSldViewPr snapToGrid="0">
      <p:cViewPr>
        <p:scale>
          <a:sx n="70" d="100"/>
          <a:sy n="70" d="100"/>
        </p:scale>
        <p:origin x="382" y="341"/>
      </p:cViewPr>
      <p:guideLst/>
    </p:cSldViewPr>
  </p:notesViewPr>
  <p:gridSpacing cx="71755" cy="7175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870CBC-C66C-4207-A17C-F6C3159FC278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A37619-7739-4DB6-B77A-887AE561CD4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85849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A37619-7739-4DB6-B77A-887AE561CD40}" type="slidenum">
              <a:rPr lang="x-none" smtClean="0"/>
              <a:t>10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72582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bg>
      <p:bgPr>
        <a:blipFill>
          <a:blip r:embed="rId2"/>
          <a:srcRect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hQ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AAAAAAAAAAA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oAUAABoNAABgRQAAJhYAABAAAAAmAAAACAAAAAEAAAADAAAAMAAAABQAAAAAAAAAAAD//wAAAQAAAP//AAABAA=="/>
              </a:ext>
            </a:extLst>
          </p:cNvSpPr>
          <p:nvPr>
            <p:ph type="ctrTitle"/>
          </p:nvPr>
        </p:nvSpPr>
        <p:spPr>
          <a:xfrm>
            <a:off x="914400" y="2129790"/>
            <a:ext cx="10363200" cy="1470660"/>
          </a:xfrm>
          <a:noFill/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lideSub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AAAAAAAAAAAEAAABQAAAAAAAAAAAA4D8AAAAAAADgPwAAAAAAAOA/AAAAAAAA4D8AAAAAAADgPwAAAAAAAOA/AAAAAAAA4D8AAAAAAADgPwAAAAAAAOA/AAAAAAAA4D8CAAAAjAAAAAAAAAAAAAAA////DP///whQ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AAAAAAAAAAABAAAAf39/AAEAAABkAAAAAAAAABQAAABAHwAAAAAAACYAAAAAAAAAwOD//wAAAAAmAAAAZAAAABYAAABMAAAAAAAAAAAAAAAEAAAAAAAAAAEAAACWlpYKAAAAACgAAAAoAAAAZAAAAGQAAAAAAAAAzMzMAAAAAABQAAAAUAAAAGQAAABkAAAAAAAAABcAAAAUAAAAAAAAAAAAAAD/fwAA/38AAAAAAAAJAAAABAAAALIAsg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QAsAAOgXAADAPwAAsCIAABAAAAAmAAAACAAAAAGAAAADAAAAMAAAABQAAAAAAAAAAAD//wAAAQAAAP//AAABAA=="/>
              </a:ext>
            </a:extLst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LIAsg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AMAABsnAABA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3FE68A3B-75D2-B37C-9C5E-8329C4106AD6}" type="datetime1">
              <a:t>12/10/2024</a:t>
            </a:fld>
            <a:endParaRPr/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PkA+Q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oBkAABsnAABg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{Footer}</a:t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D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3FE69C25-6BD2-B36A-9C5E-9D3FD2106AC8}" type="slidenum"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EAAAAAAAAA////DP///whQ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AAAAAAAAAAABAAAAf39/AAEAAABkAAAAAAAAABQAAABAHwAAAAAAACYAAAAAAAAAwOD//wAAAAAmAAAAZAAAABYAAABMAAAAAAAAAAAAAAAEAAAAAAAAAAEAAACWlpYKAAAAACgAAAAoAAAAZAAAAGQAAAAAAAAAzMzMAAAAAABQAAAAUAAAAGQAAABkAAAAAAAAABcAAAAUAAAAAAAAAAAAAAD/fwAA/38AAAAAAAAJAAAABAAAAKcP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AAAAAAAAAAAEAAABQAAAAAAAAAAAA4D8AAAAAAADgPwAAAAAAAOA/AAAAAAAA4D8AAAAAAADgPwAAAAAAAOA/AAAAAAAA4D8AAAAAAADgPwAAAAAAAOA/AAAAAAAA4D8CAAAAjAAAAAEAAAAAAAAA////DP///whQ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AAAAAAAAAAABAAAAf39/AAEAAABkAAAAAAAAABQAAABAHwAAAAAAACYAAAAAAAAAwOD//wAAAAAmAAAAZAAAABYAAABMAAAAAAAAAAAAAAAEAAAAAAAAAAEAAACWlpYKAAAAACgAAAAoAAAAZAAAAGQAAAAAAAAAzMzMAAAAAABQAAAAUAAAAGQAAABkAAAAAAAAABcAAAAUAAAAAAAAAAAAAAD/fwAA/38AAAAAAAAJAAAABAAAAKQP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AMAANgJAABARwAAsCUAABAAAAAmAAAACAAAAAAAAAAAAAAAMAAAABQAAAAAAAAAAAD//wAAAQAAAP//AAABAA=="/>
              </a:ext>
            </a:extLst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KcP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AMAABsnAABA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3FE6FA16-58D2-B30C-9C5E-AE59B4106AFB}" type="datetime1">
              <a:t>12/10/2024</a:t>
            </a:fld>
            <a:endParaRPr/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LIAsg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oBkAABsnAABg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{Footer}</a:t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ICBg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D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3FE6C6BA-F4D2-B330-9C5E-026588106A57}" type="slidenum"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AAAAAAAAAAAEAAABQAAAAAAAAAAAA4D8AAAAAAADgPwAAAAAAAOA/AAAAAAAA4D8AAAAAAADgPwAAAAAAAOA/AAAAAAAA4D8AAAAAAADgPwAAAAAAAOA/AAAAAAAA4D8CAAAAjAAAAAEAAAAAAAAA////DP///whQ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AAAAAAAAAAABAAAAf39/AAEAAABkAAAAAAAAABQAAABAHwAAAAAAACYAAAAAAAAAwOD//wAAAAAmAAAAZAAAABYAAABMAAAAAAAAAAAAAAAEAAAAAAAAAAEAAACWlpYKAAAAACgAAAAoAAAAZAAAAGQAAAAAAAAAzMzMAAAAAABQAAAAUAAAAGQAAABkAAAAAAAAABcAAAAUAAAAAAAAAAAAAAD/fwAA/38AAAAAAAAJAAAABAAAACM0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7QUAABwbAACtRQAAfSMAABAAAAAmAAAACAAAAIGAAAAAAAAAMAAAABQAAAAAAAAAAAD//wAAAQAAAP//AAABAA=="/>
              </a:ext>
            </a:extLst>
          </p:cNvSpPr>
          <p:nvPr>
            <p:ph type="title"/>
          </p:nvPr>
        </p:nvSpPr>
        <p:spPr>
          <a:xfrm>
            <a:off x="963295" y="4406900"/>
            <a:ext cx="10363200" cy="1362075"/>
          </a:xfrm>
        </p:spPr>
        <p:txBody>
          <a:bodyPr vert="horz" wrap="square" numCol="1" spcCol="215900" anchor="t">
            <a:prstTxWarp prst="textNoShape">
              <a:avLst/>
            </a:prstTxWarp>
          </a:bodyPr>
          <a:lstStyle>
            <a:lvl1pPr algn="l">
              <a:defRPr sz="4000" b="1" cap="all"/>
            </a:lvl1pPr>
          </a:lstStyle>
          <a:p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CAAAAAAAAAAEAAABQAAAAAAAAAAAA4D8AAAAAAADgPwAAAAAAAOA/AAAAAAAA4D8AAAAAAADgPwAAAAAAAOA/AAAAAAAA4D8AAAAAAADgPwAAAAAAAOA/AAAAAAAA4D8CAAAAjAAAAAEAAAAAAAAA////DP///whQ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AAAAAAAAAAABAAAAf39/AAEAAABkAAAAAAAAABQAAABAHwAAAAAAACYAAAAAAAAAwOD//wAAAAAmAAAAZAAAABYAAABMAAAAAAAAAAAAAAAEAAAAAAAAAAEAAACWlpYKAAAAACgAAAAoAAAAZAAAAGQAAAAAAAAAzMzMAAAAAABQAAAAUAAAAGQAAABkAAAAAAAAABcAAAAUAAAAAAAAAAAAAAD/fwAA/38AAAAAAAAJAAAABAAAAP+N/40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7QUAAOERAACtRQAAHBsAABAAAAAmAAAACAAAAIGAAAAAAAAAMAAAABQAAAAAAAAAAAD//wAAAQAAAP//AAABAA=="/>
              </a:ext>
            </a:extLst>
          </p:cNvSpPr>
          <p:nvPr>
            <p:ph idx="1"/>
          </p:nvPr>
        </p:nvSpPr>
        <p:spPr>
          <a:xfrm>
            <a:off x="963295" y="2906395"/>
            <a:ext cx="10363200" cy="1500505"/>
          </a:xfrm>
          <a:prstGeom prst="rect">
            <a:avLst/>
          </a:prstGeo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000" cap="none"/>
            </a:lvl1pPr>
            <a:lvl2pPr marL="457200" indent="0">
              <a:buNone/>
              <a:defRPr sz="1800" cap="none"/>
            </a:lvl2pPr>
            <a:lvl3pPr marL="914400" indent="0">
              <a:buNone/>
              <a:defRPr sz="1600" cap="none"/>
            </a:lvl3pPr>
            <a:lvl4pPr marL="1371600" indent="0">
              <a:buNone/>
              <a:defRPr sz="1400" cap="none"/>
            </a:lvl4pPr>
            <a:lvl5pPr marL="1828800" indent="0">
              <a:buNone/>
              <a:defRPr sz="1400" cap="none"/>
            </a:lvl5pPr>
            <a:lvl6pPr marL="2286000" indent="0">
              <a:buNone/>
              <a:defRPr sz="1400" cap="none"/>
            </a:lvl6pPr>
            <a:lvl7pPr marL="2743200" indent="0">
              <a:buNone/>
              <a:defRPr sz="1400" cap="none"/>
            </a:lvl7pPr>
            <a:lvl8pPr marL="3200400" indent="0">
              <a:buNone/>
              <a:defRPr sz="1400" cap="none"/>
            </a:lvl8pPr>
            <a:lvl9pPr marL="3657600" indent="0">
              <a:buNone/>
              <a:defRPr sz="1400" cap="none"/>
            </a:lvl9pPr>
          </a:lstStyle>
          <a:p>
            <a:r>
              <a:t>Click to edit Master text styles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ICAg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AMAABsnAABA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3FE68B69-27D2-B37D-9C5E-D128C5106A84}" type="datetime1">
              <a:t>12/10/2024</a:t>
            </a:fld>
            <a:endParaRPr/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E0Z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oBkAABsnAABg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{Footer}</a:t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JsJ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D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3FE6FEF9-B7D2-B308-9C5E-415DB0106A14}" type="slidenum"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EAAAAAAAAA////DP///whQ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AAAAAAAAAAABAAAAf39/AAEAAABkAAAAAAAAABQAAABAHwAAAAAAACYAAAAAAAAAwOD//wAAAAAmAAAAZAAAABYAAABMAAAAAAAAAAAAAAAEAAAAAAAAAAEAAACWlpYKAAAAACgAAAAoAAAAZAAAAGQAAAAAAAAAzMzMAAAAAABQAAAAUAAAAGQAAABkAAAAAAAAABcAAAAUAAAAAAAAAAAAAAD/fwAA/38AAAAAAAAJAAAABAAAAP0x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AAAAAAAAAAAEAAABQAAAAAAAAAAAA4D8AAAAAAADgPwAAAAAAAOA/AAAAAAAA4D8AAAAAAADgPwAAAAAAAOA/AAAAAAAA4D8AAAAAAADgPwAAAAAAAOA/AAAAAAAA4D8CAAAAjAAAAAEAAAAAAAAA////DP///whQ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AAAAAAAAAAA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AMAANgJAADgJAAAsCUAABAAAAAmAAAACAAAAAGAAAAAAAAAMAAAABQAAAAAAAAAAAD//wAAAQAAAP//AAABAA=="/>
              </a:ext>
            </a:extLst>
          </p:cNvSpPr>
          <p:nvPr>
            <p:ph idx="1"/>
          </p:nvPr>
        </p:nvSpPr>
        <p:spPr>
          <a:xfrm>
            <a:off x="609600" y="1600200"/>
            <a:ext cx="5384800" cy="4526280"/>
          </a:xfrm>
          <a:prstGeom prst="rect">
            <a:avLst/>
          </a:prstGeom>
        </p:spPr>
        <p:txBody>
          <a:bodyPr/>
          <a:lstStyle>
            <a:lvl1pPr>
              <a:defRPr sz="2800" cap="none"/>
            </a:lvl1pPr>
            <a:lvl2pPr>
              <a:defRPr sz="2400" cap="none"/>
            </a:lvl2pPr>
            <a:lvl3pPr>
              <a:defRPr sz="2000" cap="none"/>
            </a:lvl3pPr>
            <a:lvl4pPr>
              <a:defRPr sz="1800" cap="none"/>
            </a:lvl4pPr>
            <a:lvl5pPr>
              <a:defRPr sz="1800" cap="none"/>
            </a:lvl5pPr>
            <a:lvl6pPr>
              <a:defRPr sz="1800" cap="none"/>
            </a:lvl6pPr>
            <a:lvl7pPr>
              <a:defRPr sz="1800" cap="none"/>
            </a:lvl7pPr>
            <a:lvl8pPr>
              <a:defRPr sz="1800" cap="none"/>
            </a:lvl8pPr>
            <a:lvl9pPr>
              <a:defRPr sz="1800" cap="none"/>
            </a:lvl9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AAAAAAAAAAAEAAABQAAAAAAAAAAAA4D8AAAAAAADgPwAAAAAAAOA/AAAAAAAA4D8AAAAAAADgPwAAAAAAAOA/AAAAAAAA4D8AAAAAAADgPwAAAAAAAOA/AAAAAAAA4D8CAAAAjAAAAAEAAAAAAAAA////DP///whQ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AAAAAAAAAAABAAAAf39/AAEAAABkAAAAAAAAABQAAABAHwAAAAAAACYAAAAAAAAAwOD//wAAAAAmAAAAZAAAABYAAABMAAAAAAAAAAAAAAAEAAAAAAAAAAEAAACWlpYKAAAAACgAAAAoAAAAZAAAAGQAAAAAAAAAzMzMAAAAAABQAAAAUAAAAGQAAABkAAAAAAAAABcAAAAUAAAAAAAAAAAAAAD/fwAA/38AAAAAAAAJAAAABAAAAGMz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ICYAANgJAABARwAAsCUAABAAAAAmAAAACAAAAAGAAAAAAAAAMAAAABQAAAAAAAAAAAD//wAAAQAAAP//AAABAA=="/>
              </a:ext>
            </a:extLst>
          </p:cNvSpPr>
          <p:nvPr>
            <p:ph idx="2"/>
          </p:nvPr>
        </p:nvSpPr>
        <p:spPr>
          <a:xfrm>
            <a:off x="6197600" y="1600200"/>
            <a:ext cx="5384800" cy="4526280"/>
          </a:xfrm>
          <a:prstGeom prst="rect">
            <a:avLst/>
          </a:prstGeom>
        </p:spPr>
        <p:txBody>
          <a:bodyPr/>
          <a:lstStyle>
            <a:lvl1pPr>
              <a:defRPr sz="2800" cap="none"/>
            </a:lvl1pPr>
            <a:lvl2pPr>
              <a:defRPr sz="2400" cap="none"/>
            </a:lvl2pPr>
            <a:lvl3pPr>
              <a:defRPr sz="2000" cap="none"/>
            </a:lvl3pPr>
            <a:lvl4pPr>
              <a:defRPr sz="1800" cap="none"/>
            </a:lvl4pPr>
            <a:lvl5pPr>
              <a:defRPr sz="1800" cap="none"/>
            </a:lvl5pPr>
            <a:lvl6pPr>
              <a:defRPr sz="1800" cap="none"/>
            </a:lvl6pPr>
            <a:lvl7pPr>
              <a:defRPr sz="1800" cap="none"/>
            </a:lvl7pPr>
            <a:lvl8pPr>
              <a:defRPr sz="1800" cap="none"/>
            </a:lvl8pPr>
            <a:lvl9pPr>
              <a:defRPr sz="1800" cap="none"/>
            </a:lvl9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G4M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AMAABsnAABA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3FE6FFE2-ACD2-B309-9C5E-5A5CB1106A0F}" type="datetime1">
              <a:t>12/10/2024</a:t>
            </a:fld>
            <a:endParaRPr/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IUs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oBkAABsnAABg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{Footer}</a:t>
            </a:r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ox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D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3FE6B4C3-8DD2-B342-9C5E-7B17FA106A2E}" type="slidenum"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EAAAAAAAAA////DP///whQ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AAAAAAAAAAABAAAAf39/AAEAAABkAAAAAAAAABQAAABAHwAAAAAAACYAAAAAAAAAwOD//wAAAAAmAAAAZAAAABYAAABMAAAAAAAAAAAAAAAEAAAAAAAAAAEAAACWlpYKAAAAACgAAAAoAAAAZAAAAGQAAAAAAAAAzMzMAAAAAABQAAAAUAAAAGQAAABkAAAAAAAAABcAAAAUAAAAAAAAAAAAAAD/fwAA/38AAAAAAAAJAAAABAAAAKMX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lideText3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CAAAAAAAAAAEAAABQAAAAAAAAAAAA4D8AAAAAAADgPwAAAAAAAOA/AAAAAAAA4D8AAAAAAADgPwAAAAAAAOA/AAAAAAAA4D8AAAAAAADgPwAAAAAAAOA/AAAAAAAA4D8CAAAAjAAAAAEAAAAAAAAA////DP///whQ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AAAAAAAAAAABAAAAf39/AAEAAABkAAAAAAAAABQAAABAHwAAAAAAACYAAAAAAAAAwOD//wAAAAAmAAAAZAAAABYAAABMAAAAAAAAAAAAAAAEAAAAAAAAAAEAAACWlpYKAAAAACgAAAAoAAAAZAAAAGQAAAAAAAAAzMzMAAAAAABQAAAAUAAAAGQAAABkAAAAAAAAABcAAAAUAAAAAAAAAAAAAAD/fwAA/38AAAAAAAAJAAAABAAAAGAb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AMAAHEJAADiJAAAYQ0AABAAAAAmAAAACAAAAIGAAAAAAAAAMAAAABQAAAAAAAAAAAD//wAAAQAAAP//AAABAA=="/>
              </a:ext>
            </a:extLst>
          </p:cNvSpPr>
          <p:nvPr>
            <p:ph idx="1"/>
          </p:nvPr>
        </p:nvSpPr>
        <p:spPr>
          <a:xfrm>
            <a:off x="609600" y="1534795"/>
            <a:ext cx="5386070" cy="640080"/>
          </a:xfrm>
          <a:prstGeom prst="rect">
            <a:avLst/>
          </a:prstGeo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  <a:lvl6pPr marL="2286000" indent="0">
              <a:buNone/>
              <a:defRPr sz="1600" b="1" cap="none"/>
            </a:lvl6pPr>
            <a:lvl7pPr marL="2743200" indent="0">
              <a:buNone/>
              <a:defRPr sz="1600" b="1" cap="none"/>
            </a:lvl7pPr>
            <a:lvl8pPr marL="3200400" indent="0">
              <a:buNone/>
              <a:defRPr sz="1600" b="1" cap="none"/>
            </a:lvl8pPr>
            <a:lvl9pPr marL="3657600" indent="0">
              <a:buNone/>
              <a:defRPr sz="1600" b="1" cap="none"/>
            </a:lvl9pPr>
          </a:lstStyle>
          <a:p>
            <a:r>
              <a:t>Click to edit Master text styles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AAAAAAAAAAAEAAABQAAAAAAAAAAAA4D8AAAAAAADgPwAAAAAAAOA/AAAAAAAA4D8AAAAAAADgPwAAAAAAAOA/AAAAAAAA4D8AAAAAAADgPwAAAAAAAOA/AAAAAAAA4D8CAAAAjAAAAAEAAAAAAAAA////DP///whQ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AAAAAAAAAAABAAAAf39/AAEAAABkAAAAAAAAABQAAABAHwAAAAAAACYAAAAAAAAAwOD//wAAAAAmAAAAZAAAABYAAABMAAAAAAAAAAAAAAAEAAAAAAAAAAEAAACWlpYKAAAAACgAAAAoAAAAZAAAAGQAAAAAAAAAzMzMAAAAAABQAAAAUAAAAGQAAABkAAAAAAAAABcAAAAUAAAAAAAAAAAAAAD/fwAA/38AAAAAAAAJAAAABAAAAGgd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AMAAGENAADiJAAAsCUAABAAAAAmAAAACAAAAAGAAAAAAAAAMAAAABQAAAAAAAAAAAD//wAAAQAAAP//AAABAA=="/>
              </a:ext>
            </a:extLst>
          </p:cNvSpPr>
          <p:nvPr>
            <p:ph idx="2"/>
          </p:nvPr>
        </p:nvSpPr>
        <p:spPr>
          <a:xfrm>
            <a:off x="609600" y="2174875"/>
            <a:ext cx="5386070" cy="3951605"/>
          </a:xfrm>
          <a:prstGeom prst="rect">
            <a:avLst/>
          </a:prstGeom>
        </p:spPr>
        <p:txBody>
          <a:bodyPr/>
          <a:lstStyle>
            <a:lvl1pPr>
              <a:defRPr sz="2400" cap="none"/>
            </a:lvl1pPr>
            <a:lvl2pPr>
              <a:defRPr sz="2000" cap="none"/>
            </a:lvl2pPr>
            <a:lvl3pPr>
              <a:defRPr sz="1800" cap="none"/>
            </a:lvl3pPr>
            <a:lvl4pPr>
              <a:defRPr sz="1600" cap="none"/>
            </a:lvl4pPr>
            <a:lvl5pPr>
              <a:defRPr sz="1600" cap="none"/>
            </a:lvl5pPr>
            <a:lvl6pPr>
              <a:defRPr sz="1600" cap="none"/>
            </a:lvl6pPr>
            <a:lvl7pPr>
              <a:defRPr sz="1600" cap="none"/>
            </a:lvl7pPr>
            <a:lvl8pPr>
              <a:defRPr sz="1600" cap="none"/>
            </a:lvl8pPr>
            <a:lvl9pPr>
              <a:defRPr sz="1600" cap="none"/>
            </a:lvl9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SlideText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CAAAAAAAAAAEAAABQAAAAAAAAAAAA4D8AAAAAAADgPwAAAAAAAOA/AAAAAAAA4D8AAAAAAADgPwAAAAAAAOA/AAAAAAAA4D8AAAAAAADgPwAAAAAAAOA/AAAAAAAA4D8CAAAAjAAAAAEAAAAAAAAA////DP///whQ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AAAAAAAAAAABAAAAf39/AAEAAABkAAAAAAAAABQAAABAHwAAAAAAACYAAAAAAAAAwOD//wAAAAAmAAAAZAAAABYAAABMAAAAAAAAAAAAAAAEAAAAAAAAAAEAAACWlpYKAAAAACgAAAAoAAAAZAAAAGQAAAAAAAAAzMzMAAAAAABQAAAAUAAAAGQAAABkAAAAAAAAABcAAAAUAAAAAAAAAAAAAAD/fwAA/38AAAAAAAAJAAAABAAAAFsv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HSYAAHEJAABARwAAYQ0AABAAAAAmAAAACAAAAIGAAAAAAAAAMAAAABQAAAAAAAAAAAD//wAAAQAAAP//AAABAA=="/>
              </a:ext>
            </a:extLst>
          </p:cNvSpPr>
          <p:nvPr>
            <p:ph idx="3"/>
          </p:nvPr>
        </p:nvSpPr>
        <p:spPr>
          <a:xfrm>
            <a:off x="6195695" y="1534795"/>
            <a:ext cx="5386705" cy="640080"/>
          </a:xfrm>
          <a:prstGeom prst="rect">
            <a:avLst/>
          </a:prstGeo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  <a:lvl6pPr marL="2286000" indent="0">
              <a:buNone/>
              <a:defRPr sz="1600" b="1" cap="none"/>
            </a:lvl6pPr>
            <a:lvl7pPr marL="2743200" indent="0">
              <a:buNone/>
              <a:defRPr sz="1600" b="1" cap="none"/>
            </a:lvl7pPr>
            <a:lvl8pPr marL="3200400" indent="0">
              <a:buNone/>
              <a:defRPr sz="1600" b="1" cap="none"/>
            </a:lvl8pPr>
            <a:lvl9pPr marL="3657600" indent="0">
              <a:buNone/>
              <a:defRPr sz="1600" b="1" cap="none"/>
            </a:lvl9pPr>
          </a:lstStyle>
          <a:p>
            <a:r>
              <a:t>Click to edit Master text styles</a:t>
            </a:r>
          </a:p>
        </p:txBody>
      </p:sp>
      <p:sp>
        <p:nvSpPr>
          <p:cNvPr id="6" name="SlideText4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AAAAAAAAAAAEAAABQAAAAAAAAAAAA4D8AAAAAAADgPwAAAAAAAOA/AAAAAAAA4D8AAAAAAADgPwAAAAAAAOA/AAAAAAAA4D8AAAAAAADgPwAAAAAAAOA/AAAAAAAA4D8CAAAAjAAAAAEAAAAAAAAA////DP///whQ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AAAAAAAAAAABAAAAf39/AAEAAABkAAAAAAAAABQAAABAHwAAAAAAACYAAAAAAAAAwOD//wAAAAAmAAAAZAAAABYAAABMAAAAAAAAAAAAAAAEAAAAAAAAAAEAAACWlpYKAAAAACgAAAAoAAAAZAAAAGQAAAAAAAAAzMzMAAAAAABQAAAAUAAAAGQAAABkAAAAAAAAABcAAAAUAAAAAAAAAAAAAAD/fwAA/38AAAAAAAAJAAAABAAAAAYCAg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HSYAAGENAABARwAAsCUAABAAAAAmAAAACAAAAAGAAAAAAAAAMAAAABQAAAAAAAAAAAD//wAAAQAAAP//AAABAA=="/>
              </a:ext>
            </a:extLst>
          </p:cNvSpPr>
          <p:nvPr>
            <p:ph idx="4"/>
          </p:nvPr>
        </p:nvSpPr>
        <p:spPr>
          <a:xfrm>
            <a:off x="6195695" y="2174875"/>
            <a:ext cx="5386705" cy="3951605"/>
          </a:xfrm>
          <a:prstGeom prst="rect">
            <a:avLst/>
          </a:prstGeom>
        </p:spPr>
        <p:txBody>
          <a:bodyPr/>
          <a:lstStyle>
            <a:lvl1pPr>
              <a:defRPr sz="2400" cap="none"/>
            </a:lvl1pPr>
            <a:lvl2pPr>
              <a:defRPr sz="2000" cap="none"/>
            </a:lvl2pPr>
            <a:lvl3pPr>
              <a:defRPr sz="1800" cap="none"/>
            </a:lvl3pPr>
            <a:lvl4pPr>
              <a:defRPr sz="1600" cap="none"/>
            </a:lvl4pPr>
            <a:lvl5pPr>
              <a:defRPr sz="1600" cap="none"/>
            </a:lvl5pPr>
            <a:lvl6pPr>
              <a:defRPr sz="1600" cap="none"/>
            </a:lvl6pPr>
            <a:lvl7pPr>
              <a:defRPr sz="1600" cap="none"/>
            </a:lvl7pPr>
            <a:lvl8pPr>
              <a:defRPr sz="1600" cap="none"/>
            </a:lvl8pPr>
            <a:lvl9pPr>
              <a:defRPr sz="1600" cap="none"/>
            </a:lvl9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7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Jcu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AMAABsnAABA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3FE69E84-CAD2-B368-9C5E-3C3DD0106A69}" type="datetime1">
              <a:t>12/10/2024</a:t>
            </a:fld>
            <a:endParaRPr/>
          </a:p>
        </p:txBody>
      </p:sp>
      <p:sp>
        <p:nvSpPr>
          <p:cNvPr id="8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CcX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oBkAABsnAABg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{Footer}</a:t>
            </a:r>
          </a:p>
        </p:txBody>
      </p:sp>
      <p:sp>
        <p:nvSpPr>
          <p:cNvPr id="9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D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3FE6C2FA-B4D2-B334-9C5E-42618C106A17}" type="slidenum"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EAAAAAAAAA////DP///whQ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AAAAAAAAAAABAAAAf39/AAEAAABkAAAAAAAAABQAAABAHwAAAAAAACYAAAAAAAAAwOD//wAAAAAmAAAAZAAAABYAAABMAAAAAAAAAAAAAAAEAAAAAAAAAAEAAACWlpYKAAAAACgAAAAoAAAAZAAAAGQAAAAAAAAAzMzMAAAAAABQAAAAUAAAAGQAAABkAAAAAAAAABcAAAAUAAAAAAAAAAAAAAD/fwAA/38AAAAAAAAJAAAABAAAAC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F42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AMAABsnAABA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3FE68A08-46D2-B37C-9C5E-B029C4106AE5}" type="datetime1">
              <a:t>12/10/2024</a:t>
            </a:fld>
            <a:endParaRPr/>
          </a:p>
        </p:txBody>
      </p:sp>
      <p:sp>
        <p:nvSpPr>
          <p:cNvPr id="4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ICAg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oBkAABsnAABg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I4n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D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3FE6B6AF-E1D2-B340-9C5E-1715F8106A42}" type="slidenum"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Eos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AMAABsnAABA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3FE68F72-3CD2-B379-9C5E-CA2CC1106A9F}" type="datetime1">
              <a:t>12/10/2024</a:t>
            </a:fld>
            <a:endParaRPr/>
          </a:p>
        </p:txBody>
      </p:sp>
      <p:sp>
        <p:nvSpPr>
          <p:cNvPr id="3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ND///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oBkAABsnAABg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P8A/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D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3FE69F08-46D2-B369-9C5E-B03CD1106AE5}" type="slidenum">
              <a:t>‹#›</a:t>
            </a:fld>
            <a:endParaRPr/>
          </a:p>
        </p:txBody>
      </p:sp>
    </p:spTree>
  </p:cSld>
  <p:clrMapOvr>
    <a:masterClrMapping/>
  </p:clrMapOvr>
  <p:hf hdr="0" ftr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CAAAAAAAAAAEAAABQAAAAAAAAAAAA4D8AAAAAAADgPwAAAAAAAOA/AAAAAAAA4D8AAAAAAADgPwAAAAAAAOA/AAAAAAAA4D8AAAAAAADgPwAAAAAAAOA/AAAAAAAA4D8CAAAAjAAAAAEAAAAAAAAA////DP///whQ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AAAAAAAAAAA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AMAAK4BAABtHAAA1AgAABAAAAAmAAAACAAAAIGAAAAAAAAAMAAAABQAAAAAAAAAAAD//wAAAQAAAP//AAABAA=="/>
              </a:ext>
            </a:extLst>
          </p:cNvSpPr>
          <p:nvPr>
            <p:ph type="title"/>
          </p:nvPr>
        </p:nvSpPr>
        <p:spPr>
          <a:xfrm>
            <a:off x="609600" y="273050"/>
            <a:ext cx="4011295" cy="116205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 cap="none"/>
            </a:lvl1pPr>
          </a:lstStyle>
          <a:p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AAAAAAAAAAAEAAABQAAAAAAAAAAAA4D8AAAAAAADgPwAAAAAAAOA/AAAAAAAA4D8AAAAAAADgPwAAAAAAAOA/AAAAAAAA4D8AAAAAAADgPwAAAAAAAOA/AAAAAAAA4D8CAAAAjAAAAAEAAAAAAAAA////DP///whQ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AAAAAAAAAAABAAAAf39/AAEAAABkAAAAAAAAABQAAABAHwAAAAAAACYAAAAAAAAAwOD//wAAAAAmAAAAZAAAABYAAABMAAAAAAAAAAAAAAAEAAAAAAAAAAEAAACWlpYKAAAAACgAAAAoAAAAZAAAAGQAAAAAAAAAzMzMAAAAAABQAAAAUAAAAGQAAABkAAAAAAAAABcAAAAUAAAAAAAAAAAAAAD/fwAA/38AAAAAAAAJAAAABAAAAMIB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Uh0AAK4BAABARwAAsCUAABAAAAAmAAAACAAAAAGAAAAAAAAAMAAAABQAAAAAAAAAAAD//wAAAQAAAP//AAABAA=="/>
              </a:ext>
            </a:extLst>
          </p:cNvSpPr>
          <p:nvPr>
            <p:ph idx="1"/>
          </p:nvPr>
        </p:nvSpPr>
        <p:spPr>
          <a:xfrm>
            <a:off x="4766310" y="273050"/>
            <a:ext cx="6816090" cy="5853430"/>
          </a:xfrm>
          <a:prstGeom prst="rect">
            <a:avLst/>
          </a:prstGeom>
        </p:spPr>
        <p:txBody>
          <a:bodyPr/>
          <a:lstStyle>
            <a:lvl1pPr>
              <a:defRPr sz="3200" cap="none"/>
            </a:lvl1pPr>
            <a:lvl2pPr>
              <a:defRPr sz="2800" cap="none"/>
            </a:lvl2pPr>
            <a:lvl3pPr>
              <a:defRPr sz="2400" cap="none"/>
            </a:lvl3pPr>
            <a:lvl4pPr>
              <a:defRPr sz="2000" cap="none"/>
            </a:lvl4pPr>
            <a:lvl5pPr>
              <a:defRPr sz="2000" cap="none"/>
            </a:lvl5pPr>
            <a:lvl6pPr>
              <a:defRPr sz="2000" cap="none"/>
            </a:lvl6pPr>
            <a:lvl7pPr>
              <a:defRPr sz="2000" cap="none"/>
            </a:lvl7pPr>
            <a:lvl8pPr>
              <a:defRPr sz="2000" cap="none"/>
            </a:lvl8pPr>
            <a:lvl9pPr>
              <a:defRPr sz="2000" cap="none"/>
            </a:lvl9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AAAAAAAAAAAEAAABQAAAAAAAAAAAA4D8AAAAAAADgPwAAAAAAAOA/AAAAAAAA4D8AAAAAAADgPwAAAAAAAOA/AAAAAAAA4D8AAAAAAADgPwAAAAAAAOA/AAAAAAAA4D8CAAAAjAAAAAEAAAAAAAAA////DP///whQ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AAAAAAAAAAABAAAAf39/AAEAAABkAAAAAAAAABQAAABAHwAAAAAAACYAAAAAAAAAwOD//wAAAAAmAAAAZAAAABYAAABMAAAAAAAAAAAAAAAEAAAAAAAAAAEAAACWlpYKAAAAACgAAAAoAAAAZAAAAGQAAAAAAAAAzMzMAAAAAABQAAAAUAAAAGQAAABkAAAAAAAAABcAAAAUAAAAAAAAAAAAAAD/fwAA/38AAAAAAAAJAAAABAAAAEIO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AMAANQIAABtHAAAsCUAABAAAAAmAAAACAAAAAGAAAAAAAAAMAAAABQAAAAAAAAAAAD//wAAAQAAAP//AAABAA=="/>
              </a:ext>
            </a:extLst>
          </p:cNvSpPr>
          <p:nvPr>
            <p:ph idx="2"/>
          </p:nvPr>
        </p:nvSpPr>
        <p:spPr>
          <a:xfrm>
            <a:off x="609600" y="1435100"/>
            <a:ext cx="4011295" cy="46913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cap="none"/>
            </a:lvl1pPr>
            <a:lvl2pPr marL="457200" indent="0">
              <a:buNone/>
              <a:defRPr sz="1200" cap="none"/>
            </a:lvl2pPr>
            <a:lvl3pPr marL="914400" indent="0">
              <a:buNone/>
              <a:defRPr sz="1000" cap="none"/>
            </a:lvl3pPr>
            <a:lvl4pPr marL="1371600" indent="0">
              <a:buNone/>
              <a:defRPr sz="900" cap="none"/>
            </a:lvl4pPr>
            <a:lvl5pPr marL="1828800" indent="0">
              <a:buNone/>
              <a:defRPr sz="900" cap="none"/>
            </a:lvl5pPr>
            <a:lvl6pPr marL="2286000" indent="0">
              <a:buNone/>
              <a:defRPr sz="900" cap="none"/>
            </a:lvl6pPr>
            <a:lvl7pPr marL="2743200" indent="0">
              <a:buNone/>
              <a:defRPr sz="900" cap="none"/>
            </a:lvl7pPr>
            <a:lvl8pPr marL="3200400" indent="0">
              <a:buNone/>
              <a:defRPr sz="900" cap="none"/>
            </a:lvl8pPr>
            <a:lvl9pPr marL="3657600" indent="0">
              <a:buNone/>
              <a:defRPr sz="900" cap="none"/>
            </a:lvl9pPr>
          </a:lstStyle>
          <a:p>
            <a:r>
              <a:t>Click to edit Master text styles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P4U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AMAABsnAABA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3FE6A0E6-A8D2-B356-9C5E-5E03EE106A0B}" type="datetime1">
              <a:t>12/10/2024</a:t>
            </a:fld>
            <a:endParaRPr/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P8A/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oBkAABsnAABg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{Footer}</a:t>
            </a:r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cq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D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3FE6F3E6-A8D2-B305-9C5E-5E50BD106A0B}" type="slidenum"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CAAAAAAAAAAEAAABQAAAAAAAAAAAA4D8AAAAAAADgPwAAAAAAAOA/AAAAAAAA4D8AAAAAAADgPwAAAAAAAOA/AAAAAAAA4D8AAAAAAADgPwAAAAAAAOA/AAAAAAAA4D8CAAAAjAAAAAEAAAAAAAAA////DP///whQ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AAAAAAAAAAABAAAAf39/AAEAAABkAAAAAAAAABQAAABAHwAAAAAAACYAAAAAAAAAwOD//wAAAAAmAAAAZAAAABYAAABMAAAAAAAAAAAAAAAEAAAAAAAAAAEAAACWlpYKAAAAACgAAAAoAAAAZAAAAGQAAAAAAAAAzMzMAAAAAABQAAAAUAAAAGQAAABkAAAAAAAAABcAAAAUAAAAAAAAAAAAAAD/fwAA/38AAAAAAAAJAAAABAAAAP8AnQ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sg4AAIgdAACyOwAABCEAABAAAAAmAAAACAAAAIGAAAAAAAAAMAAAABQAAAAAAAAAAAD//wAAAQAAAP//AAABAA=="/>
              </a:ext>
            </a:extLst>
          </p:cNvSpPr>
          <p:nvPr>
            <p:ph type="title"/>
          </p:nvPr>
        </p:nvSpPr>
        <p:spPr>
          <a:xfrm>
            <a:off x="2388870" y="4800600"/>
            <a:ext cx="7315200" cy="56642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 cap="none"/>
            </a:lvl1pPr>
          </a:lstStyle>
          <a:p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AAAAAAAAAAAEAAABQAAAAAAAAAAAA4D8AAAAAAADgPwAAAAAAAOA/AAAAAAAA4D8AAAAAAADgPwAAAAAAAOA/AAAAAAAA4D8AAAAAAADgPwAAAAAAAOA/AAAAAAAA4D8CAAAAjAAAAAEAAAAAAAAA////DP///whQ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AAAAAAAAAAABAAAAf39/AAEAAABkAAAAAAAAABQAAABAHwAAAAAAACYAAAAAAAAAwOD//wAAAAAmAAAAZAAAABYAAABMAAAAAAAAAAAAAAAEAAAAAAAAAAEAAACWlpYKAAAAACgAAAAoAAAAZAAAAGQAAAAAAAAAzMzMAAAAAABQAAAAUAAAAGQAAABkAAAAAAAAABcAAAAUAAAAAAAAAAAAAAD/fwAA/38AAAAAAAAJAAAABAAAAFsv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sg4AAMYDAACyOwAAFh0AABAAAAAmAAAACAAAAAGAAAAAAAAAMAAAABQAAAAAAAAAAAD//wAAAQAAAP//AAABAA=="/>
              </a:ext>
            </a:extLst>
          </p:cNvSpPr>
          <p:nvPr>
            <p:ph idx="1"/>
          </p:nvPr>
        </p:nvSpPr>
        <p:spPr>
          <a:xfrm>
            <a:off x="2388870" y="613410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cap="none"/>
            </a:lvl1pPr>
            <a:lvl2pPr marL="457200" indent="0">
              <a:buNone/>
              <a:defRPr sz="2800" cap="none"/>
            </a:lvl2pPr>
            <a:lvl3pPr marL="914400" indent="0">
              <a:buNone/>
              <a:defRPr sz="2400" cap="none"/>
            </a:lvl3pPr>
            <a:lvl4pPr marL="1371600" indent="0">
              <a:buNone/>
              <a:defRPr sz="2000" cap="none"/>
            </a:lvl4pPr>
            <a:lvl5pPr marL="1828800" indent="0">
              <a:buNone/>
              <a:defRPr sz="2000" cap="none"/>
            </a:lvl5pPr>
            <a:lvl6pPr marL="2286000" indent="0">
              <a:buNone/>
              <a:defRPr sz="2000" cap="none"/>
            </a:lvl6pPr>
            <a:lvl7pPr marL="2743200" indent="0">
              <a:buNone/>
              <a:defRPr sz="2000" cap="none"/>
            </a:lvl7pPr>
            <a:lvl8pPr marL="3200400" indent="0">
              <a:buNone/>
              <a:defRPr sz="2000" cap="none"/>
            </a:lvl8pPr>
            <a:lvl9pPr marL="3657600" indent="0">
              <a:buNone/>
              <a:defRPr sz="2000" cap="none"/>
            </a:lvl9pPr>
          </a:lstStyle>
          <a:p>
            <a:r>
              <a:t>Click to edit Master text styles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AAAAAAAAAAAEAAABQAAAAAAAAAAAA4D8AAAAAAADgPwAAAAAAAOA/AAAAAAAA4D8AAAAAAADgPwAAAAAAAOA/AAAAAAAA4D8AAAAAAADgPwAAAAAAAOA/AAAAAAAA4D8CAAAAjAAAAAEAAAAAAAAA////DP///whQ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AAAAAAAAAAABAAAAf39/AAEAAABkAAAAAAAAABQAAABAHwAAAAAAACYAAAAAAAAAwOD//wAAAAAmAAAAZAAAABYAAABMAAAAAAAAAAAAAAAEAAAAAAAAAAEAAACWlpYKAAAAACgAAAAoAAAAZAAAAGQAAAAAAAAAzMzMAAAAAABQAAAAUAAAAGQAAABkAAAAAAAAABcAAAAUAAAAAAAAAAAAAAD/fwAA/38AAAAAAAAJAAAABAAAACwV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sg4AAAQhAACyOwAA+CUAABAAAAAmAAAACAAAAAGAAAAAAAAAMAAAABQAAAAAAAAAAAD//wAAAQAAAP//AAABAA=="/>
              </a:ext>
            </a:extLst>
          </p:cNvSpPr>
          <p:nvPr>
            <p:ph idx="2"/>
          </p:nvPr>
        </p:nvSpPr>
        <p:spPr>
          <a:xfrm>
            <a:off x="2388870" y="5367020"/>
            <a:ext cx="7315200" cy="8051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cap="none"/>
            </a:lvl1pPr>
            <a:lvl2pPr marL="457200" indent="0">
              <a:buNone/>
              <a:defRPr sz="1200" cap="none"/>
            </a:lvl2pPr>
            <a:lvl3pPr marL="914400" indent="0">
              <a:buNone/>
              <a:defRPr sz="1000" cap="none"/>
            </a:lvl3pPr>
            <a:lvl4pPr marL="1371600" indent="0">
              <a:buNone/>
              <a:defRPr sz="900" cap="none"/>
            </a:lvl4pPr>
            <a:lvl5pPr marL="1828800" indent="0">
              <a:buNone/>
              <a:defRPr sz="900" cap="none"/>
            </a:lvl5pPr>
            <a:lvl6pPr marL="2286000" indent="0">
              <a:buNone/>
              <a:defRPr sz="900" cap="none"/>
            </a:lvl6pPr>
            <a:lvl7pPr marL="2743200" indent="0">
              <a:buNone/>
              <a:defRPr sz="900" cap="none"/>
            </a:lvl7pPr>
            <a:lvl8pPr marL="3200400" indent="0">
              <a:buNone/>
              <a:defRPr sz="900" cap="none"/>
            </a:lvl8pPr>
            <a:lvl9pPr marL="3657600" indent="0">
              <a:buNone/>
              <a:defRPr sz="900" cap="none"/>
            </a:lvl9pPr>
          </a:lstStyle>
          <a:p>
            <a:r>
              <a:t>Click to edit Master text styles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EUP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AMAABsnAABA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3FE6D08D-C3D2-B326-9C5E-35739E106A60}" type="datetime1">
              <a:t>12/10/2024</a:t>
            </a:fld>
            <a:endParaRPr/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DoS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oBkAABsnAABg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{Footer}</a:t>
            </a:r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gE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D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3FE68A53-1DD2-B37C-9C5E-EB29C4106ABE}" type="slidenum"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EAAAAAAAAA////DP///whQ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AAAAAAAAAAABAAAAf39/AAEAAABkAAAAAAAAABQAAABAHwAAAAAAACYAAAAAAAAAwOD//wAAAAAmAAAAZAAAABYAAABMAAAAAAAAAAAAAAAEAAAAAAAAAAEAAACWlpYKAAAAACgAAAAoAAAAZAAAAGQAAAAAAAAAzMzMAAAAAABQAAAAUAAAAGQAAABkAAAAAAAAABcAAAAUAAAAAAAAAAAAAAD/fwAA/38AAAAAAAAJAAAABAAAAIYi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AAAAAAQAAAAEAAABQAAAAAAAAAAAA4D8AAAAAAADgPwAAAAAAAOA/AAAAAAAA4D8AAAAAAADgPwAAAAAAAOA/AAAAAAAA4D8AAAAAAADgPwAAAAAAAOA/AAAAAAAA4D8CAAAAjAAAAAEAAAAAAAAA////DP///whQ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AAAAAAAAAAABAAAAf39/AAEAAABkAAAAAAAAABQAAABAHwAAAAAAACYAAAAAAAAAwOD//wAAAAAmAAAAZAAAABYAAABMAAAAAAAAAAAAAAAEAAAAAAAAAAEAAACWlpYKAAAAACgAAAAoAAAAZAAAAGQAAAAAAAAAzMzMAAAAAABQAAAAUAAAAGQAAABkAAAAAAAAABcAAAAUAAAAAAAAAAAAAAD/fwAA/38AAAAAAAAJAAAABAAAAAkl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AMAANgJAABARwAAsCUAABAAAAAmAAAACAAAAAIAAAAAAAAAMAAAABQAAAAAAAAAAAD//wAAAQAAAP//AAABAA=="/>
              </a:ext>
            </a:extLst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Eos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AMAABsnAABA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3FE6ED2E-60D2-B31B-9C5E-964EA3106AC3}" type="datetime1">
              <a:t>12/10/2024</a:t>
            </a:fld>
            <a:endParaRPr/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0k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oBkAABsnAABg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{Footer}</a:t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Jcu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D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3FE6BD6B-25D2-B34B-9C5E-D31EF3106A86}" type="slidenum"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CAAAAAQAAAAEAAABQAAAAAAAAAAAA4D8AAAAAAADgPwAAAAAAAOA/AAAAAAAA4D8AAAAAAADgPwAAAAAAAOA/AAAAAAAA4D8AAAAAAADgPwAAAAAAAOA/AAAAAAAA4D8CAAAAjAAAAAEAAAAAAAAA////DP///whQ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AAAAAAAAAAABAAAAf39/AAEAAABkAAAAAAAAABQAAABAHwAAAAAAACYAAAAAAAAAwOD//wAAAAAmAAAAZAAAABYAAABMAAAAAAAAAAAAAAAEAAAAAAAAAAEAAACWlpYKAAAAACgAAAAoAAAAZAAAAGQAAAAAAAAAzMzMAAAAAABQAAAAUAAAAGQAAABkAAAAAAAAABcAAAAUAAAAAAAAAAAAAAD/fwAA/38AAAAAAAAJAAAABAAAAMcG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YDYAALABAABARwAAsCUAABAAAAAmAAAACAAAAIMAAAAAAAAAMAAAABQAAAAAAAAAAAD//wAAAQAAAP//AAABAA=="/>
              </a:ext>
            </a:extLst>
          </p:cNvSpPr>
          <p:nvPr>
            <p:ph type="title"/>
          </p:nvPr>
        </p:nvSpPr>
        <p:spPr>
          <a:xfrm>
            <a:off x="8839200" y="274320"/>
            <a:ext cx="2743200" cy="5852160"/>
          </a:xfrm>
        </p:spPr>
        <p:txBody>
          <a:bodyPr vert="vert" wrap="square" numCol="1" spcCol="215900" anchor="b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AAAAAAQAAAAEAAABQAAAAAAAAAAAA4D8AAAAAAADgPwAAAAAAAOA/AAAAAAAA4D8AAAAAAADgPwAAAAAAAOA/AAAAAAAA4D8AAAAAAADgPwAAAAAAAOA/AAAAAAAA4D8CAAAAjAAAAAEAAAAAAAAA////DP///whQ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AAAAAAAAAAABAAAAf39/AAEAAABkAAAAAAAAABQAAABAHwAAAAAAACYAAAAAAAAAwOD//wAAAAAmAAAAZAAAABYAAABMAAAAAAAAAAAAAAAEAAAAAAAAAAEAAACWlpYKAAAAACgAAAAoAAAAZAAAAGQAAAAAAAAAzMzMAAAAAABQAAAAUAAAAGQAAABkAAAAAAAAABcAAAAUAAAAAAAAAAAAAAD/fwAA/38AAAAAAAAJAAAABAAAAI4n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AMAALABAAAgNQAAsCUAABAAAAAmAAAACAAAAAMAAAAAAAAAMAAAABQAAAAAAAAAAAD//wAAAQAAAP//AAABAA=="/>
              </a:ext>
            </a:extLst>
          </p:cNvSpPr>
          <p:nvPr>
            <p:ph idx="1"/>
          </p:nvPr>
        </p:nvSpPr>
        <p:spPr>
          <a:xfrm>
            <a:off x="609600" y="274320"/>
            <a:ext cx="8026400" cy="5852160"/>
          </a:xfrm>
          <a:prstGeom prst="rect">
            <a:avLst/>
          </a:prstGeom>
        </p:spPr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CM0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AMAABsnAABA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3FE68E68-26D2-B378-9C5E-D02DC0106A85}" type="datetime1">
              <a:t>12/10/2024</a:t>
            </a:fld>
            <a:endParaRPr/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Ggd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oBkAABsnAABg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{Footer}</a:t>
            </a:r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KMX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D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3FE6AFCF-81D2-B359-9C5E-770CE1106A22}" type="slidenum"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lue sky">
    <p:bg>
      <p:bgPr>
        <a:blipFill>
          <a:blip r:embed="rId13"/>
          <a:srcRect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EAAAAAAAAA////DP///whQ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AAAAAAAAAAABAAAAf39/AAEAAABkAAAAAAAAABQAAABAHwAAAAAAACYAAAAAAAAAwOD//wAAAAAmAAAAZAAAABYAAABMAAAAAAAAAAAAAAAEAAAAAAAAAAEAAACWlpYKAAAAACgAAAAoAAAAZAAAAGQAAAAAAAAAzMzMAAAAAABQAAAAUAAAAGQAAABkAAAAAAAAABcAAAAUAAAAAAAAAAAAAAD/fwAA/38AAAAAAAAJAAAABAAAAAICAg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AMAALABAABARwAAuAgAABAAAAAmAAAACAAAAP//////////MAAAABQAAAAAAAAAAAD//wAAAQAAAP//AAABAA==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r>
              <a:rPr dirty="0"/>
              <a:t>Click to edit Master title style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AMAABsnAABAFQAAWSkAABAAAAAmAAAACAAAAP//////////MAAAABQAAAAAAAAAAAD//wAAAQAAAP//AAABAA=="/>
              </a:ext>
            </a:extLst>
          </p:cNvSpPr>
          <p:nvPr>
            <p:ph type="dt" sz="quarter" idx="2"/>
          </p:nvPr>
        </p:nvSpPr>
        <p:spPr>
          <a:xfrm>
            <a:off x="609600" y="6356985"/>
            <a:ext cx="284480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algn="l">
              <a:defRPr sz="1200" cap="none"/>
            </a:lvl1pPr>
          </a:lstStyle>
          <a:p>
            <a:fld id="{3FE6C286-C8D2-B334-9C5E-3E618C106A6B}" type="datetime1">
              <a:t>12/10/2024</a:t>
            </a:fld>
            <a:endParaRPr/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KQP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oBkAABsnAABgMQAAWSkAABAAAAAmAAAACAAAAP//////////MAAAABQAAAAAAAAAAAD//wAAAQAAAP//AAABAA=="/>
              </a:ext>
            </a:extLst>
          </p:cNvSpPr>
          <p:nvPr>
            <p:ph type="ftr" sz="quarter" idx="3"/>
          </p:nvPr>
        </p:nvSpPr>
        <p:spPr>
          <a:xfrm>
            <a:off x="4165600" y="6356985"/>
            <a:ext cx="386080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algn="ctr">
              <a:defRPr sz="1200" cap="none"/>
            </a:lvl1pPr>
          </a:lstStyle>
          <a:p>
            <a:endParaR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LIAsg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DUAABsnAABARwAAWSkAABAAAAAmAAAACAAAAP//////////MAAAABQAAAAAAAAAAAD//wAAAQAAAP//AAABAA=="/>
              </a:ext>
            </a:extLst>
          </p:cNvSpPr>
          <p:nvPr>
            <p:ph type="sldNum" sz="quarter" idx="4"/>
          </p:nvPr>
        </p:nvSpPr>
        <p:spPr>
          <a:xfrm>
            <a:off x="8737600" y="6356985"/>
            <a:ext cx="284480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algn="r">
              <a:defRPr sz="1200" cap="none"/>
            </a:lvl1pPr>
          </a:lstStyle>
          <a:p>
            <a:fld id="{3FE6A155-1BD2-B357-9C5E-ED02EF106AB8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hf sldNum="0" hdr="0" ftr="0" dt="0"/>
  <p:txStyles>
    <p:titleStyle>
      <a:lvl1pPr marL="0" marR="0" indent="0" algn="ctr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4400" b="0" i="0" u="none" strike="noStrike" kern="1" cap="none" spc="0" baseline="0">
          <a:solidFill>
            <a:schemeClr val="tx2"/>
          </a:solidFill>
          <a:effectLst/>
          <a:latin typeface="Calibri" pitchFamily="2" charset="-52"/>
          <a:ea typeface="SimSun" charset="0"/>
          <a:cs typeface="Times New Roman" pitchFamily="1" charset="-52"/>
        </a:defRPr>
      </a:lvl1pPr>
      <a:lvl2pPr marL="4572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SimSun" charset="0"/>
          <a:cs typeface="Times New Roman" pitchFamily="1" charset="-52"/>
        </a:defRPr>
      </a:lvl2pPr>
      <a:lvl3pPr marL="9144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SimSun" charset="0"/>
          <a:cs typeface="Times New Roman" pitchFamily="1" charset="-52"/>
        </a:defRPr>
      </a:lvl3pPr>
      <a:lvl4pPr marL="13716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SimSun" charset="0"/>
          <a:cs typeface="Times New Roman" pitchFamily="1" charset="-52"/>
        </a:defRPr>
      </a:lvl4pPr>
      <a:lvl5pPr marL="18288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SimSun" charset="0"/>
          <a:cs typeface="Times New Roman" pitchFamily="1" charset="-52"/>
        </a:defRPr>
      </a:lvl5pPr>
      <a:lvl6pPr marL="22860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SimSun" charset="0"/>
          <a:cs typeface="Times New Roman" pitchFamily="1" charset="-52"/>
        </a:defRPr>
      </a:lvl6pPr>
      <a:lvl7pPr marL="27432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SimSun" charset="0"/>
          <a:cs typeface="Times New Roman" pitchFamily="1" charset="-52"/>
        </a:defRPr>
      </a:lvl7pPr>
      <a:lvl8pPr marL="32004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SimSun" charset="0"/>
          <a:cs typeface="Times New Roman" pitchFamily="1" charset="-52"/>
        </a:defRPr>
      </a:lvl8pPr>
      <a:lvl9pPr marL="36576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SimSun" charset="0"/>
          <a:cs typeface="Times New Roman" pitchFamily="1" charset="-52"/>
        </a:defRPr>
      </a:lvl9pPr>
    </p:titleStyle>
    <p:bodyStyle>
      <a:lvl1pPr marL="342900" marR="0" indent="-3429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32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SimSun" charset="0"/>
          <a:cs typeface="Times New Roman" pitchFamily="1" charset="-52"/>
        </a:defRPr>
      </a:lvl1pPr>
      <a:lvl2pPr marL="742950" marR="0" indent="-28575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SimSun" charset="0"/>
          <a:cs typeface="Times New Roman" pitchFamily="1" charset="-52"/>
        </a:defRPr>
      </a:lvl2pPr>
      <a:lvl3pPr marL="11430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4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SimSun" charset="0"/>
          <a:cs typeface="Times New Roman" pitchFamily="1" charset="-52"/>
        </a:defRPr>
      </a:lvl3pPr>
      <a:lvl4pPr marL="16002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SimSun" charset="0"/>
          <a:cs typeface="Times New Roman" pitchFamily="1" charset="-52"/>
        </a:defRPr>
      </a:lvl4pPr>
      <a:lvl5pPr marL="20574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»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SimSun" charset="0"/>
          <a:cs typeface="Times New Roman" pitchFamily="1" charset="-52"/>
        </a:defRPr>
      </a:lvl5pPr>
      <a:lvl6pPr marL="25146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SimSun" charset="0"/>
          <a:cs typeface="Times New Roman" pitchFamily="1" charset="-52"/>
        </a:defRPr>
      </a:lvl6pPr>
      <a:lvl7pPr marL="29718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SimSun" charset="0"/>
          <a:cs typeface="Times New Roman" pitchFamily="1" charset="-52"/>
        </a:defRPr>
      </a:lvl7pPr>
      <a:lvl8pPr marL="34290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SimSun" charset="0"/>
          <a:cs typeface="Times New Roman" pitchFamily="1" charset="-52"/>
        </a:defRPr>
      </a:lvl8pPr>
      <a:lvl9pPr marL="38862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SimSun" charset="0"/>
          <a:cs typeface="Times New Roman" pitchFamily="1" charset="-52"/>
        </a:defRPr>
      </a:lvl9pPr>
    </p:bodyStyle>
    <p:otherStyle>
      <a:lvl1pPr marL="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SimSun" charset="0"/>
          <a:cs typeface="Times New Roman" pitchFamily="1" charset="-52"/>
        </a:defRPr>
      </a:lvl1pPr>
      <a:lvl2pPr marL="4572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SimSun" charset="0"/>
          <a:cs typeface="Times New Roman" pitchFamily="1" charset="-52"/>
        </a:defRPr>
      </a:lvl2pPr>
      <a:lvl3pPr marL="9144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SimSun" charset="0"/>
          <a:cs typeface="Times New Roman" pitchFamily="1" charset="-52"/>
        </a:defRPr>
      </a:lvl3pPr>
      <a:lvl4pPr marL="13716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SimSun" charset="0"/>
          <a:cs typeface="Times New Roman" pitchFamily="1" charset="-52"/>
        </a:defRPr>
      </a:lvl4pPr>
      <a:lvl5pPr marL="18288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SimSun" charset="0"/>
          <a:cs typeface="Times New Roman" pitchFamily="1" charset="-52"/>
        </a:defRPr>
      </a:lvl5pPr>
      <a:lvl6pPr marL="22860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SimSun" charset="0"/>
          <a:cs typeface="Times New Roman" pitchFamily="1" charset="-52"/>
        </a:defRPr>
      </a:lvl6pPr>
      <a:lvl7pPr marL="27432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SimSun" charset="0"/>
          <a:cs typeface="Times New Roman" pitchFamily="1" charset="-52"/>
        </a:defRPr>
      </a:lvl7pPr>
      <a:lvl8pPr marL="32004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SimSun" charset="0"/>
          <a:cs typeface="Times New Roman" pitchFamily="1" charset="-52"/>
        </a:defRPr>
      </a:lvl8pPr>
      <a:lvl9pPr marL="36576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SimSun" charset="0"/>
          <a:cs typeface="Times New Roman" pitchFamily="1" charset="-52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861" userDrawn="1">
          <p15:clr>
            <a:srgbClr val="F26B43"/>
          </p15:clr>
        </p15:guide>
        <p15:guide id="2" pos="438" userDrawn="1">
          <p15:clr>
            <a:srgbClr val="F26B43"/>
          </p15:clr>
        </p15:guide>
        <p15:guide id="3" pos="7242" userDrawn="1">
          <p15:clr>
            <a:srgbClr val="F26B43"/>
          </p15:clr>
        </p15:guide>
        <p15:guide id="4" orient="horz" pos="39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3F653D8-848F-A92E-B5A1-1B5DAD7999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272" y="0"/>
            <a:ext cx="9701455" cy="6858000"/>
          </a:xfrm>
          <a:prstGeom prst="rect">
            <a:avLst/>
          </a:prstGeom>
        </p:spPr>
      </p:pic>
      <p:pic>
        <p:nvPicPr>
          <p:cNvPr id="2" name="Рисунок 3">
            <a:extLst>
              <a:ext uri="{FF2B5EF4-FFF2-40B4-BE49-F238E27FC236}">
                <a16:creationId xmlns:a16="http://schemas.microsoft.com/office/drawing/2014/main" id="{1691E0B6-7976-4A3B-BDA8-7D9574A21E17}"/>
              </a:ext>
            </a:extLst>
          </p:cNvPr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8_gztXZxMAAAAlAAAAEQAAAC0AAAAAkAAAAEgAAACQAAAASAAAAAAAAAAAAAAAAAAAAAEAAABQAAAAAAAAAAAA4D8AAAAAAADgPwAAAAAAAOA/AAAAAAAA4D8AAAAAAADgPwAAAAAAAOA/AAAAAAAA4D8AAAAAAADgPwAAAAAAAOA/AAAAAAAA4D8CAAAAjAAAAAAAAAAAAAAAfpet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cnh8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RyxAX///8BAAAAAAAAAAAAAAAAAAAAAAAAAAAAAAAAAAAAAAAAAAAAAAACf39/AOfm5gPMzMwAwMD/AH9/fwAAAAAAAAAAAAAAAAD///8AAAAAACEAAAAYAAAAFAAAAJMdAABqBAAADC0AAFIOAAAQAAAAJgAAAAgAAAD//////////zAAAAAUAAAAAAAAAAAA//8AAAEAAAD//wAAAQA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5107451" y="620713"/>
            <a:ext cx="1977097" cy="1265821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AAAAB/f38AlpaWA8zMzADAwP8Af39/AAAAAAAAAAAAAAAAAAAAAAAAAAAAIQAAABgAAAAUAAAArAAAAJwBAAASSgAAEQoAABAAAAAmAAAACAAAAP//////////MAAAABQAAAAAAAAAAAD//wAAAQAAAP//AAABAA=="/>
              </a:ext>
            </a:extLst>
          </p:cNvSpPr>
          <p:nvPr/>
        </p:nvSpPr>
        <p:spPr>
          <a:xfrm>
            <a:off x="130175" y="620713"/>
            <a:ext cx="11931650" cy="13747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ctr">
              <a:spcBef>
                <a:spcPts val="0"/>
              </a:spcBef>
              <a:defRPr cap="none">
                <a:solidFill>
                  <a:srgbClr val="FF0000"/>
                </a:solidFill>
              </a:defRPr>
            </a:pPr>
            <a:r>
              <a:rPr sz="2400" b="1" cap="none" dirty="0">
                <a:solidFill>
                  <a:srgbClr val="C00000"/>
                </a:solidFill>
              </a:rPr>
              <a:t>МИТРАЛЬНЫЙ СТЕНОЗ</a:t>
            </a:r>
            <a:br>
              <a:rPr dirty="0">
                <a:solidFill>
                  <a:srgbClr val="C00000"/>
                </a:solidFill>
              </a:rPr>
            </a:br>
            <a:r>
              <a:rPr sz="2400" b="1" cap="none" dirty="0">
                <a:solidFill>
                  <a:srgbClr val="C00000"/>
                </a:solidFill>
              </a:rPr>
              <a:t>(СТЕНОЗ ЛЕВОГО АТРИОВЕНТРИКУЛЯРНОГО ОТВЕРСТИЯ)</a:t>
            </a:r>
          </a:p>
        </p:txBody>
      </p:sp>
      <p:sp>
        <p:nvSpPr>
          <p:cNvPr id="3" name="TextBox 4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AAAAB/f38AlpaWA8zMzADAwP8Af39/AAAAAAAAAAAAAAAAAAAAAAAAAAAAIQAAABgAAAAUAAAAZwMAAGcKAADwKAAA7x0AABAAAAAmAAAACAAAAP//////////MAAAABQAAAAAAAAAAAD//wAAAQAAAP//AAABAA=="/>
              </a:ext>
            </a:extLst>
          </p:cNvSpPr>
          <p:nvPr/>
        </p:nvSpPr>
        <p:spPr>
          <a:xfrm>
            <a:off x="801859" y="1536260"/>
            <a:ext cx="6344530" cy="423149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t"/>
          <a:lstStyle/>
          <a:p>
            <a:pPr algn="ctr">
              <a:spcBef>
                <a:spcPts val="0"/>
              </a:spcBef>
            </a:pPr>
            <a:r>
              <a:rPr sz="2400" b="1" cap="none" dirty="0" err="1">
                <a:solidFill>
                  <a:srgbClr val="C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Митральный</a:t>
            </a:r>
            <a:r>
              <a:rPr sz="2400" b="1" cap="none" dirty="0">
                <a:solidFill>
                  <a:srgbClr val="C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 </a:t>
            </a:r>
            <a:r>
              <a:rPr sz="2400" b="1" cap="none" dirty="0" err="1">
                <a:solidFill>
                  <a:srgbClr val="C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клапан</a:t>
            </a:r>
            <a:r>
              <a:rPr sz="2400" b="1" cap="none" dirty="0">
                <a:solidFill>
                  <a:srgbClr val="C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 </a:t>
            </a:r>
            <a:r>
              <a:rPr sz="2400" b="1" cap="none" dirty="0" err="1">
                <a:solidFill>
                  <a:srgbClr val="C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сердца</a:t>
            </a:r>
            <a:r>
              <a:rPr sz="2400" b="1" cap="none" dirty="0">
                <a:solidFill>
                  <a:srgbClr val="C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 </a:t>
            </a:r>
            <a:r>
              <a:rPr sz="2400" b="1" cap="none" dirty="0" err="1">
                <a:solidFill>
                  <a:srgbClr val="C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составляют</a:t>
            </a:r>
            <a:r>
              <a:rPr lang="ru-RU" sz="2400" b="1" cap="none" dirty="0">
                <a:solidFill>
                  <a:srgbClr val="C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: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sz="2000" cap="none" dirty="0" err="1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фиброзное</a:t>
            </a:r>
            <a:r>
              <a:rPr sz="2000" cap="none" dirty="0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 </a:t>
            </a:r>
            <a:r>
              <a:rPr sz="2000" cap="none" dirty="0" err="1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атриовентикулярное</a:t>
            </a:r>
            <a:r>
              <a:rPr sz="2000" cap="none" dirty="0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 </a:t>
            </a:r>
            <a:r>
              <a:rPr sz="2000" cap="none" dirty="0" err="1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кольцо</a:t>
            </a:r>
            <a:r>
              <a:rPr sz="2000" cap="none" dirty="0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, </a:t>
            </a:r>
            <a:endParaRPr lang="ru-RU" sz="2000" cap="none" dirty="0">
              <a:solidFill>
                <a:srgbClr val="000000"/>
              </a:solidFill>
              <a:latin typeface="Times New Roman" pitchFamily="1" charset="-52"/>
              <a:ea typeface="Times New Roman" pitchFamily="1" charset="-52"/>
              <a:cs typeface="Times New Roman" pitchFamily="1" charset="-52"/>
            </a:endParaRP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sz="2000" cap="none" dirty="0" err="1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две</a:t>
            </a:r>
            <a:r>
              <a:rPr sz="2000" cap="none" dirty="0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 </a:t>
            </a:r>
            <a:r>
              <a:rPr sz="2000" cap="none" dirty="0" err="1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створки</a:t>
            </a:r>
            <a:r>
              <a:rPr sz="2000" cap="none" dirty="0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 (</a:t>
            </a:r>
            <a:r>
              <a:rPr sz="2000" cap="none" dirty="0" err="1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переднемедиальная</a:t>
            </a:r>
            <a:r>
              <a:rPr sz="2000" cap="none" dirty="0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 и </a:t>
            </a:r>
            <a:r>
              <a:rPr sz="2000" cap="none" dirty="0" err="1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заднелатеральная</a:t>
            </a:r>
            <a:r>
              <a:rPr sz="2000" cap="none" dirty="0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), </a:t>
            </a:r>
            <a:endParaRPr lang="ru-RU" sz="2000" cap="none" dirty="0">
              <a:solidFill>
                <a:srgbClr val="000000"/>
              </a:solidFill>
              <a:latin typeface="Times New Roman" pitchFamily="1" charset="-52"/>
              <a:ea typeface="Times New Roman" pitchFamily="1" charset="-52"/>
              <a:cs typeface="Times New Roman" pitchFamily="1" charset="-52"/>
            </a:endParaRP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sz="2000" cap="none" dirty="0" err="1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папиллярные</a:t>
            </a:r>
            <a:r>
              <a:rPr sz="2000" cap="none" dirty="0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 </a:t>
            </a:r>
            <a:r>
              <a:rPr sz="2000" cap="none" dirty="0" err="1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мышцы</a:t>
            </a:r>
            <a:r>
              <a:rPr sz="2000" cap="none" dirty="0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 и </a:t>
            </a:r>
            <a:r>
              <a:rPr sz="2000" cap="none" dirty="0" err="1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сухожильные</a:t>
            </a:r>
            <a:r>
              <a:rPr sz="2000" cap="none" dirty="0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 </a:t>
            </a:r>
            <a:r>
              <a:rPr sz="2000" cap="none" dirty="0" err="1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нити</a:t>
            </a:r>
            <a:r>
              <a:rPr sz="2000" cap="none" dirty="0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 - </a:t>
            </a:r>
            <a:r>
              <a:rPr sz="2000" cap="none" dirty="0" err="1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хорды</a:t>
            </a:r>
            <a:r>
              <a:rPr sz="2000" cap="none" dirty="0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. </a:t>
            </a:r>
            <a:endParaRPr lang="ru-RU" sz="2000" cap="none" dirty="0">
              <a:solidFill>
                <a:srgbClr val="000000"/>
              </a:solidFill>
              <a:latin typeface="Times New Roman" pitchFamily="1" charset="-52"/>
              <a:ea typeface="Times New Roman" pitchFamily="1" charset="-52"/>
              <a:cs typeface="Times New Roman" pitchFamily="1" charset="-52"/>
            </a:endParaRPr>
          </a:p>
          <a:p>
            <a:pPr>
              <a:spcBef>
                <a:spcPts val="0"/>
              </a:spcBef>
            </a:pPr>
            <a:r>
              <a:rPr lang="en-US" sz="2000" cap="none" dirty="0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     </a:t>
            </a:r>
            <a:r>
              <a:rPr sz="2000" cap="none" dirty="0" err="1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Площадь</a:t>
            </a:r>
            <a:r>
              <a:rPr sz="2000" cap="none" dirty="0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 </a:t>
            </a:r>
            <a:r>
              <a:rPr sz="2000" cap="none" dirty="0" err="1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митрального</a:t>
            </a:r>
            <a:r>
              <a:rPr sz="2000" cap="none" dirty="0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 </a:t>
            </a:r>
            <a:r>
              <a:rPr sz="2000" cap="none" dirty="0" err="1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отверстия</a:t>
            </a:r>
            <a:r>
              <a:rPr sz="2000" cap="none" dirty="0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 в </a:t>
            </a:r>
            <a:r>
              <a:rPr sz="2000" cap="none" dirty="0" err="1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норме</a:t>
            </a:r>
            <a:r>
              <a:rPr sz="2000" cap="none" dirty="0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 </a:t>
            </a:r>
            <a:r>
              <a:rPr sz="2000" cap="none" dirty="0" err="1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колеблется</a:t>
            </a:r>
            <a:r>
              <a:rPr sz="2000" cap="none" dirty="0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 </a:t>
            </a:r>
            <a:r>
              <a:rPr sz="2000" cap="none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от</a:t>
            </a:r>
            <a:r>
              <a:rPr sz="2000" cap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 4 </a:t>
            </a:r>
            <a:r>
              <a:rPr sz="2000" cap="none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до</a:t>
            </a:r>
            <a:r>
              <a:rPr sz="2000" cap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 6 </a:t>
            </a:r>
            <a:r>
              <a:rPr sz="2000" cap="none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см</a:t>
            </a:r>
            <a:r>
              <a:rPr lang="x-none" sz="2000" cap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²</a:t>
            </a:r>
            <a:r>
              <a:rPr sz="2000" cap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.</a:t>
            </a:r>
            <a:endParaRPr lang="en-US" sz="2000" cap="none" dirty="0">
              <a:solidFill>
                <a:srgbClr val="000000"/>
              </a:solidFill>
              <a:highlight>
                <a:srgbClr val="FFFF00"/>
              </a:highlight>
              <a:latin typeface="Times New Roman" pitchFamily="1" charset="-52"/>
              <a:ea typeface="Times New Roman" pitchFamily="1" charset="-52"/>
              <a:cs typeface="Times New Roman" pitchFamily="1" charset="-52"/>
            </a:endParaRPr>
          </a:p>
          <a:p>
            <a:pPr>
              <a:spcBef>
                <a:spcPts val="0"/>
              </a:spcBef>
            </a:pPr>
            <a:r>
              <a:rPr lang="en-US" sz="2000" cap="none" dirty="0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    </a:t>
            </a:r>
            <a:r>
              <a:rPr lang="ru-RU" sz="2000" cap="none" dirty="0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Митральный стеноз может быть, как врожденный, так и приобретенный. При его возникновении создается препятствие движению крови из левого предсердия в левый желудочек. </a:t>
            </a:r>
          </a:p>
          <a:p>
            <a:r>
              <a:rPr lang="ru-RU" sz="2000" cap="none" dirty="0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    Митральный стеноз впервые описал </a:t>
            </a:r>
            <a:r>
              <a:rPr lang="ru-RU" sz="2000" cap="none" dirty="0" err="1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Viussens</a:t>
            </a:r>
            <a:r>
              <a:rPr lang="ru-RU" sz="2000" cap="none" dirty="0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 в 1715 году. </a:t>
            </a:r>
          </a:p>
          <a:p>
            <a:pPr>
              <a:spcBef>
                <a:spcPts val="0"/>
              </a:spcBef>
            </a:pPr>
            <a:endParaRPr lang="ru-RU" sz="2000" cap="none" dirty="0">
              <a:solidFill>
                <a:srgbClr val="000000"/>
              </a:solidFill>
              <a:latin typeface="Times New Roman" pitchFamily="1" charset="-52"/>
              <a:ea typeface="Times New Roman" pitchFamily="1" charset="-52"/>
              <a:cs typeface="Times New Roman" pitchFamily="1" charset="-52"/>
            </a:endParaRPr>
          </a:p>
          <a:p>
            <a:pPr>
              <a:spcBef>
                <a:spcPts val="0"/>
              </a:spcBef>
            </a:pPr>
            <a:endParaRPr sz="2000" cap="none" dirty="0">
              <a:solidFill>
                <a:srgbClr val="000000"/>
              </a:solidFill>
              <a:highlight>
                <a:srgbClr val="FFFF00"/>
              </a:highlight>
              <a:latin typeface="Times New Roman" pitchFamily="1" charset="-52"/>
              <a:ea typeface="Times New Roman" pitchFamily="1" charset="-52"/>
              <a:cs typeface="Times New Roman" pitchFamily="1" charset="-52"/>
            </a:endParaRPr>
          </a:p>
          <a:p>
            <a:pPr algn="just"/>
            <a:endParaRPr lang="ru-RU" sz="2000" b="1" cap="none" dirty="0">
              <a:solidFill>
                <a:srgbClr val="FF0000"/>
              </a:solidFill>
              <a:latin typeface="Times New Roman" pitchFamily="1" charset="-52"/>
              <a:ea typeface="Times New Roman" pitchFamily="1" charset="-52"/>
              <a:cs typeface="Times New Roman" pitchFamily="1" charset="-52"/>
            </a:endParaRPr>
          </a:p>
        </p:txBody>
      </p:sp>
      <p:sp>
        <p:nvSpPr>
          <p:cNvPr id="4" name="Текстовое поле1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qwAAAM0lAABnSgAAZykAAAAAAAAmAAAACAAAAP//////////MAAAABQAAAAAAAAAAAD//wAAAQAAAP//AAABAA=="/>
              </a:ext>
            </a:extLst>
          </p:cNvSpPr>
          <p:nvPr/>
        </p:nvSpPr>
        <p:spPr>
          <a:xfrm>
            <a:off x="108585" y="6144895"/>
            <a:ext cx="11986260" cy="58547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r">
              <a:spcBef>
                <a:spcPts val="0"/>
              </a:spcBef>
              <a:defRPr sz="1000" i="1" cap="none">
                <a:solidFill>
                  <a:srgbClr val="000000"/>
                </a:solidFill>
              </a:defRPr>
            </a:pPr>
            <a:r>
              <a:rPr dirty="0" err="1"/>
              <a:t>Кардиология</a:t>
            </a:r>
            <a:r>
              <a:rPr dirty="0"/>
              <a:t>. </a:t>
            </a:r>
            <a:r>
              <a:rPr dirty="0" err="1"/>
              <a:t>Национальное</a:t>
            </a:r>
            <a:r>
              <a:rPr dirty="0"/>
              <a:t> </a:t>
            </a:r>
            <a:r>
              <a:rPr dirty="0" err="1"/>
              <a:t>руководство</a:t>
            </a:r>
            <a:r>
              <a:rPr dirty="0"/>
              <a:t> /</a:t>
            </a:r>
            <a:r>
              <a:rPr dirty="0" err="1"/>
              <a:t>под</a:t>
            </a:r>
            <a:r>
              <a:rPr dirty="0"/>
              <a:t> </a:t>
            </a:r>
            <a:r>
              <a:rPr dirty="0" err="1"/>
              <a:t>редакцией</a:t>
            </a:r>
            <a:r>
              <a:rPr dirty="0"/>
              <a:t> </a:t>
            </a:r>
            <a:r>
              <a:rPr dirty="0" err="1"/>
              <a:t>Беленкова</a:t>
            </a:r>
            <a:r>
              <a:rPr dirty="0"/>
              <a:t> Ю.Н., </a:t>
            </a:r>
            <a:r>
              <a:rPr dirty="0" err="1"/>
              <a:t>Оганова</a:t>
            </a:r>
            <a:r>
              <a:rPr dirty="0"/>
              <a:t> Р.Г., 2007 "</a:t>
            </a:r>
            <a:r>
              <a:rPr dirty="0" err="1"/>
              <a:t>Приобретенные</a:t>
            </a:r>
            <a:r>
              <a:rPr dirty="0"/>
              <a:t> </a:t>
            </a:r>
            <a:r>
              <a:rPr dirty="0" err="1"/>
              <a:t>пороки</a:t>
            </a:r>
            <a:r>
              <a:rPr dirty="0"/>
              <a:t> </a:t>
            </a:r>
            <a:r>
              <a:rPr dirty="0" err="1"/>
              <a:t>сердца</a:t>
            </a:r>
            <a:r>
              <a:rPr dirty="0"/>
              <a:t>" </a:t>
            </a:r>
            <a:r>
              <a:rPr dirty="0" err="1"/>
              <a:t>Шостак</a:t>
            </a:r>
            <a:r>
              <a:rPr dirty="0"/>
              <a:t> Н.А., </a:t>
            </a:r>
            <a:r>
              <a:rPr dirty="0" err="1"/>
              <a:t>Аничков</a:t>
            </a:r>
            <a:r>
              <a:rPr dirty="0"/>
              <a:t> Д.А., </a:t>
            </a:r>
            <a:r>
              <a:rPr dirty="0" err="1"/>
              <a:t>Клименко</a:t>
            </a:r>
            <a:r>
              <a:rPr dirty="0"/>
              <a:t> А.А. - </a:t>
            </a:r>
            <a:r>
              <a:rPr dirty="0" err="1"/>
              <a:t>стр</a:t>
            </a:r>
            <a:r>
              <a:rPr dirty="0"/>
              <a:t>. 834-864</a:t>
            </a:r>
          </a:p>
          <a:p>
            <a:pPr algn="r">
              <a:spcBef>
                <a:spcPts val="0"/>
              </a:spcBef>
              <a:defRPr sz="1000" i="1" cap="none">
                <a:solidFill>
                  <a:srgbClr val="000000"/>
                </a:solidFill>
              </a:defRPr>
            </a:pPr>
            <a:r>
              <a:rPr lang="ru-RU" b="1" cap="none" dirty="0"/>
              <a:t>Рисунок</a:t>
            </a:r>
            <a:r>
              <a:rPr b="1" cap="none" dirty="0"/>
              <a:t>:</a:t>
            </a:r>
            <a:r>
              <a:rPr cap="none" dirty="0">
                <a:solidFill>
                  <a:schemeClr val="tx1"/>
                </a:solidFill>
              </a:rPr>
              <a:t>https://gemotest.ru/info/</a:t>
            </a:r>
            <a:r>
              <a:rPr cap="none" dirty="0" err="1">
                <a:solidFill>
                  <a:schemeClr val="tx1"/>
                </a:solidFill>
              </a:rPr>
              <a:t>spravochnik</a:t>
            </a:r>
            <a:r>
              <a:rPr cap="none" dirty="0">
                <a:solidFill>
                  <a:schemeClr val="tx1"/>
                </a:solidFill>
              </a:rPr>
              <a:t>/</a:t>
            </a:r>
            <a:r>
              <a:rPr cap="none" dirty="0" err="1">
                <a:solidFill>
                  <a:schemeClr val="tx1"/>
                </a:solidFill>
              </a:rPr>
              <a:t>zabolevaniya</a:t>
            </a:r>
            <a:r>
              <a:rPr cap="none" dirty="0">
                <a:solidFill>
                  <a:schemeClr val="tx1"/>
                </a:solidFill>
              </a:rPr>
              <a:t>/</a:t>
            </a:r>
            <a:r>
              <a:rPr cap="none" dirty="0" err="1">
                <a:solidFill>
                  <a:schemeClr val="tx1"/>
                </a:solidFill>
              </a:rPr>
              <a:t>mitralnyy-stenoz</a:t>
            </a:r>
            <a:endParaRPr cap="none" dirty="0">
              <a:solidFill>
                <a:schemeClr val="tx1"/>
              </a:solidFill>
            </a:endParaRPr>
          </a:p>
        </p:txBody>
      </p:sp>
      <p:pic>
        <p:nvPicPr>
          <p:cNvPr id="5" name="Изображение1"/>
          <p:cNvPicPr>
            <a:picLocks noChangeAspect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8_32snZxMAAAAlAAAAEQAAAC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AcAAAA4AAAAAAAAAAAAAAAAAAAA////AAAAAAAAAAAAAAAAAAAAAAAAAAAAAAAAAAAAAABkAAAAZAAAAAAAAAAjAAAABAAAAGQAAAAXAAAAFAAAAAAAAAAAAAAA/38AAP9/AAAAAAAACQAAAAQAAABQDKtZ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P///wX///8BAAAAAAAAAAAAAAAAAAAAAAAAAAAAAAAAAAAAAAAAAAAGSYwCf39/AJaWlgPMzMwAwMD/AH9/fwAAAAAAAAAAAAAAAAD///8AAAAAACEAAAAYAAAAFAAAAE8pAAAyCwAAhUkAAHgdAAAAAAAAJgAAAAgAAAD//////////zAAAAAUAAAAAAAAAAAA//8AAAEAAAD//wAAAQA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7285283" y="1594827"/>
            <a:ext cx="4751972" cy="2695819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AAAAB/f38AlpaWA8zMzADAwP8Af39/AAAAAAAAAAAAAAAAAAAAAAAAAAAAIQAAABgAAAAUAAAA6gAAAPQHAAABSgAAZyIAABAAAAAmAAAACAAAAP//////////MAAAABQAAAAAAAAAAAD//wAAAQAAAP//AAABAA=="/>
              </a:ext>
            </a:extLst>
          </p:cNvSpPr>
          <p:nvPr/>
        </p:nvSpPr>
        <p:spPr>
          <a:xfrm>
            <a:off x="848751" y="800492"/>
            <a:ext cx="10494497" cy="5328846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t"/>
          <a:lstStyle/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ru-RU" sz="2800" cap="none" dirty="0">
                <a:solidFill>
                  <a:srgbClr val="000000"/>
                </a:solidFill>
                <a:latin typeface="+mj-lt"/>
                <a:cs typeface="+mj-cs"/>
              </a:rPr>
              <a:t>    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+mj-lt"/>
                <a:cs typeface="+mj-cs"/>
              </a:rPr>
              <a:t>Врожденный митральный стеноз (МС) составляет около 0,5% всех врожденных пороков сердца (ВПС). </a:t>
            </a:r>
            <a:r>
              <a:rPr lang="ru-RU" sz="2800" dirty="0">
                <a:solidFill>
                  <a:srgbClr val="000000"/>
                </a:solidFill>
                <a:latin typeface="+mj-lt"/>
                <a:cs typeface="+mj-cs"/>
              </a:rPr>
              <a:t>У </a:t>
            </a:r>
            <a:r>
              <a:rPr lang="ru-RU" sz="2800" cap="none" dirty="0">
                <a:solidFill>
                  <a:srgbClr val="000000"/>
                </a:solidFill>
                <a:latin typeface="+mj-lt"/>
                <a:cs typeface="+mj-cs"/>
              </a:rPr>
              <a:t>35-70% больных она сочетается с другими аномали</a:t>
            </a:r>
            <a:r>
              <a:rPr lang="ru-RU" sz="2800" dirty="0">
                <a:solidFill>
                  <a:srgbClr val="000000"/>
                </a:solidFill>
                <a:latin typeface="+mj-lt"/>
                <a:cs typeface="+mj-cs"/>
              </a:rPr>
              <a:t>ями сердца. 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ru-RU" sz="2800" b="0" i="0" dirty="0">
                <a:solidFill>
                  <a:srgbClr val="000000"/>
                </a:solidFill>
                <a:effectLst/>
                <a:latin typeface="+mj-lt"/>
                <a:cs typeface="+mj-cs"/>
              </a:rPr>
              <a:t>    Наиболее часто МС обусловлен гипоплазией клапанного кольца, слиянием комиссур,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+mj-lt"/>
                <a:cs typeface="+mj-cs"/>
              </a:rPr>
              <a:t>двухпросветным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+mj-lt"/>
                <a:cs typeface="+mj-cs"/>
              </a:rPr>
              <a:t> или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+mj-lt"/>
                <a:cs typeface="+mj-cs"/>
              </a:rPr>
              <a:t>парашютообразным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+mj-lt"/>
                <a:cs typeface="+mj-cs"/>
              </a:rPr>
              <a:t> митральным клапаном с изменением его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+mj-lt"/>
                <a:cs typeface="+mj-cs"/>
              </a:rPr>
              <a:t>хордального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+mj-lt"/>
                <a:cs typeface="+mj-cs"/>
              </a:rPr>
              <a:t> аппарата. 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ru-RU" sz="2800" cap="none" dirty="0">
                <a:solidFill>
                  <a:srgbClr val="000000"/>
                </a:solidFill>
                <a:latin typeface="+mj-lt"/>
                <a:ea typeface="Times New Roman" pitchFamily="1" charset="-52"/>
                <a:cs typeface="+mj-cs"/>
              </a:rPr>
              <a:t>    </a:t>
            </a:r>
            <a:r>
              <a:rPr lang="ru-RU" sz="2800" cap="none" dirty="0">
                <a:solidFill>
                  <a:srgbClr val="01080F"/>
                </a:solidFill>
                <a:latin typeface="+mj-lt"/>
                <a:ea typeface="Times New Roman" pitchFamily="1" charset="-52"/>
                <a:cs typeface="+mj-cs"/>
              </a:rPr>
              <a:t>Митральный стеноз </a:t>
            </a:r>
            <a:r>
              <a:rPr lang="ru-RU" sz="2800" cap="none" dirty="0">
                <a:solidFill>
                  <a:srgbClr val="000000"/>
                </a:solidFill>
                <a:latin typeface="+mj-lt"/>
                <a:ea typeface="Times New Roman" pitchFamily="1" charset="-52"/>
                <a:cs typeface="+mj-cs"/>
              </a:rPr>
              <a:t>является наиболее</a:t>
            </a:r>
            <a:r>
              <a:rPr lang="ru-RU" sz="2800" dirty="0">
                <a:solidFill>
                  <a:srgbClr val="000000"/>
                </a:solidFill>
                <a:latin typeface="+mj-lt"/>
                <a:ea typeface="Times New Roman" pitchFamily="1" charset="-52"/>
                <a:cs typeface="+mj-cs"/>
              </a:rPr>
              <a:t> </a:t>
            </a:r>
            <a:r>
              <a:rPr lang="ru-RU" sz="2800" cap="none" dirty="0">
                <a:solidFill>
                  <a:srgbClr val="000000"/>
                </a:solidFill>
                <a:latin typeface="+mj-lt"/>
                <a:ea typeface="Times New Roman" pitchFamily="1" charset="-52"/>
                <a:cs typeface="+mj-cs"/>
              </a:rPr>
              <a:t>частым ревматическим пороком сердца. </a:t>
            </a:r>
            <a:endParaRPr lang="ru-RU" sz="2800" cap="none" dirty="0">
              <a:solidFill>
                <a:srgbClr val="000000"/>
              </a:solidFill>
              <a:latin typeface="+mj-lt"/>
              <a:cs typeface="+mj-cs"/>
            </a:endParaRP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ru-RU" sz="2800" cap="none" dirty="0">
                <a:solidFill>
                  <a:srgbClr val="000000"/>
                </a:solidFill>
                <a:latin typeface="+mj-lt"/>
                <a:cs typeface="+mj-cs"/>
              </a:rPr>
              <a:t>    По данным литературы, более половины случаев ППС приходится на стеноз митрального клапана.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+mj-cs"/>
              </a:rPr>
              <a:t>    </a:t>
            </a:r>
            <a:endParaRPr sz="2000" cap="none" dirty="0">
              <a:solidFill>
                <a:srgbClr val="000000"/>
              </a:solidFill>
              <a:latin typeface="Times New Roman" panose="02020603050405020304" pitchFamily="18" charset="0"/>
              <a:cs typeface="+mj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1"/>
          <p:cNvPicPr>
            <a:picLocks noChangeAspect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8_32snZxMAAAAlAAAAEQAAAC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AcAAAA4AAAAAAAAAAAAAAAAAAAA////AAAAAAAAAAAAAAAAAAAAAAAAAAAAAAAAAAAAAABkAAAAZAAAAAAAAAAjAAAABAAAAGQAAAAXAAAAFAAAAAAAAAAAAAAA/38AAP9/AAAAAAAACQAAAAQAAAAH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P///wX///8BAAAAAAAAAAAAAAAAAAAAAAAAAAAAAAAAAAAAAAAAAAAGSYwCf39/AJaWlgPMzMwAwMD/AH9/fwAAAAAAAAAAAAAAAAD///8AAAAAACEAAAAYAAAAFAAAAAAZAAC/////AEsAADsqAAAQAAAAJgAAAAgAAAD//////////zAAAAAUAAAAAAAAAAAA//8AAAEAAAD//wAAAQA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3697730" y="0"/>
            <a:ext cx="8468412" cy="690626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Текстовое поле1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3wIAAKsIAACJFwAA3hkAABAAAAAmAAAACAAAAP//////////MAAAABQAAAAAAAAAAAD//wAAAQAAAP//AAABAA=="/>
              </a:ext>
            </a:extLst>
          </p:cNvSpPr>
          <p:nvPr/>
        </p:nvSpPr>
        <p:spPr>
          <a:xfrm>
            <a:off x="695325" y="1418884"/>
            <a:ext cx="2829559" cy="2795905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numCol="1" spcCol="215900" anchor="t"/>
          <a:lstStyle/>
          <a:p>
            <a:pPr algn="ctr">
              <a:spcBef>
                <a:spcPts val="0"/>
              </a:spcBef>
              <a:defRPr cap="none">
                <a:solidFill>
                  <a:srgbClr val="FF0000"/>
                </a:solidFill>
              </a:defRPr>
            </a:pPr>
            <a:r>
              <a:rPr lang="ru-RU" sz="2400" b="1" u="sng" cap="none" dirty="0">
                <a:solidFill>
                  <a:srgbClr val="C00000"/>
                </a:solidFill>
              </a:rPr>
              <a:t>Формирование врожденного стеноза митрального клапана </a:t>
            </a:r>
          </a:p>
          <a:p>
            <a:pPr algn="ctr">
              <a:spcBef>
                <a:spcPts val="0"/>
              </a:spcBef>
              <a:defRPr cap="none">
                <a:solidFill>
                  <a:srgbClr val="FF0000"/>
                </a:solidFill>
              </a:defRPr>
            </a:pPr>
            <a:r>
              <a:rPr lang="ru-RU" sz="2400" b="1" u="sng" cap="none" dirty="0">
                <a:solidFill>
                  <a:srgbClr val="C00000"/>
                </a:solidFill>
              </a:rPr>
              <a:t>во внутриутробном периоде</a:t>
            </a:r>
            <a:endParaRPr sz="2400" b="1" u="sng" cap="none" dirty="0">
              <a:solidFill>
                <a:srgbClr val="C00000"/>
              </a:solidFill>
            </a:endParaRPr>
          </a:p>
        </p:txBody>
      </p:sp>
      <p:sp>
        <p:nvSpPr>
          <p:cNvPr id="4" name="Текстовое поле2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BQEAAPAnAAClFAAAMCoAAAAAAAAmAAAACAAAAP//////////MAAAABQAAAAAAAAAAAD//wAAAQAAAP//AAABAA=="/>
              </a:ext>
            </a:extLst>
          </p:cNvSpPr>
          <p:nvPr/>
        </p:nvSpPr>
        <p:spPr>
          <a:xfrm>
            <a:off x="573698" y="6129338"/>
            <a:ext cx="3190240" cy="3657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sz="1000" cap="none">
                <a:solidFill>
                  <a:srgbClr val="000000"/>
                </a:solidFill>
              </a:defRPr>
            </a:pPr>
            <a:r>
              <a:t>Изображение: </a:t>
            </a:r>
            <a:r>
              <a:rPr cap="none">
                <a:solidFill>
                  <a:schemeClr val="tx1"/>
                </a:solidFill>
              </a:rPr>
              <a:t>https://medach.pro/post/817</a:t>
            </a:r>
          </a:p>
        </p:txBody>
      </p:sp>
      <p:sp>
        <p:nvSpPr>
          <p:cNvPr id="5" name="Линия1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C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BAAAAAAAAAAZJjAkUAAAAAQAAABQAAAAUAAAAFAAAAAEAAAAAAAAAZAAAAGQAAAABAAAAlgAAAJY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Z0AAAN4bAAB4RQAA3iMAAAAAAAAmAAAACAAAAP//////////MAAAABQAAAAAAAAAAAD//wAAAQAAAP//AAABAA=="/>
              </a:ext>
            </a:extLst>
          </p:cNvSpPr>
          <p:nvPr/>
        </p:nvSpPr>
        <p:spPr>
          <a:xfrm flipV="1">
            <a:off x="10469245" y="4530090"/>
            <a:ext cx="823595" cy="130048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headEnd type="none"/>
            <a:tailEnd type="stealth" w="lg" len="lg"/>
          </a:ln>
          <a:effectLst/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3F867BBE-BF95-EC01-73F1-08B338D99434}"/>
              </a:ext>
            </a:extLst>
          </p:cNvPr>
          <p:cNvSpPr/>
          <p:nvPr/>
        </p:nvSpPr>
        <p:spPr>
          <a:xfrm>
            <a:off x="9668797" y="6486698"/>
            <a:ext cx="1049911" cy="661035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3A4975C5-71A2-A6CC-A1CD-B438CBB0A790}"/>
              </a:ext>
            </a:extLst>
          </p:cNvPr>
          <p:cNvSpPr/>
          <p:nvPr/>
        </p:nvSpPr>
        <p:spPr>
          <a:xfrm>
            <a:off x="10002618" y="4172585"/>
            <a:ext cx="933254" cy="661035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DC3E2F4-9F05-FCA0-BD54-D3CCFC0BB62C}"/>
              </a:ext>
            </a:extLst>
          </p:cNvPr>
          <p:cNvSpPr/>
          <p:nvPr/>
        </p:nvSpPr>
        <p:spPr>
          <a:xfrm>
            <a:off x="10935872" y="3811563"/>
            <a:ext cx="148170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 развитие митрального стеноза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1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3wQAADQBAAASSgAAIgoAAAAAAAAmAAAACAAAAP//////////MAAAABQAAAAAAAAAAAD//wAAAQAAAP//AAABAA=="/>
              </a:ext>
            </a:extLst>
          </p:cNvSpPr>
          <p:nvPr/>
        </p:nvSpPr>
        <p:spPr>
          <a:xfrm>
            <a:off x="384077" y="213617"/>
            <a:ext cx="11112598" cy="81419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ctr">
              <a:spcBef>
                <a:spcPts val="0"/>
              </a:spcBef>
              <a:defRPr sz="3600" b="1" cap="none">
                <a:solidFill>
                  <a:srgbClr val="FF0000"/>
                </a:solidFill>
              </a:defRPr>
            </a:pPr>
            <a:r>
              <a:rPr sz="2400" dirty="0" err="1">
                <a:solidFill>
                  <a:srgbClr val="C00000"/>
                </a:solidFill>
              </a:rPr>
              <a:t>Классификация</a:t>
            </a:r>
            <a:r>
              <a:rPr lang="ru-RU" sz="2400" dirty="0">
                <a:solidFill>
                  <a:srgbClr val="C00000"/>
                </a:solidFill>
              </a:rPr>
              <a:t> этапов прогрессирования</a:t>
            </a:r>
            <a:r>
              <a:rPr sz="2400" dirty="0">
                <a:solidFill>
                  <a:srgbClr val="C00000"/>
                </a:solidFill>
              </a:rPr>
              <a:t> </a:t>
            </a:r>
            <a:r>
              <a:rPr lang="ru-RU" sz="2400" dirty="0">
                <a:solidFill>
                  <a:srgbClr val="C00000"/>
                </a:solidFill>
              </a:rPr>
              <a:t>митрального стеноза</a:t>
            </a:r>
          </a:p>
          <a:p>
            <a:pPr algn="ctr">
              <a:spcBef>
                <a:spcPts val="0"/>
              </a:spcBef>
              <a:defRPr sz="3600" b="1" cap="none">
                <a:solidFill>
                  <a:srgbClr val="FF0000"/>
                </a:solidFill>
              </a:defRPr>
            </a:pPr>
            <a:r>
              <a:rPr lang="ru-RU" sz="2400" dirty="0">
                <a:solidFill>
                  <a:srgbClr val="C00000"/>
                </a:solidFill>
              </a:rPr>
              <a:t>(</a:t>
            </a:r>
            <a:r>
              <a:rPr sz="2400" dirty="0" err="1">
                <a:solidFill>
                  <a:srgbClr val="C00000"/>
                </a:solidFill>
              </a:rPr>
              <a:t>Бакулев</a:t>
            </a:r>
            <a:r>
              <a:rPr sz="2400" dirty="0">
                <a:solidFill>
                  <a:srgbClr val="C00000"/>
                </a:solidFill>
              </a:rPr>
              <a:t> А.Н. и </a:t>
            </a:r>
            <a:r>
              <a:rPr sz="2400" dirty="0" err="1">
                <a:solidFill>
                  <a:srgbClr val="C00000"/>
                </a:solidFill>
              </a:rPr>
              <a:t>Дамир</a:t>
            </a:r>
            <a:r>
              <a:rPr sz="2400" dirty="0">
                <a:solidFill>
                  <a:srgbClr val="C00000"/>
                </a:solidFill>
              </a:rPr>
              <a:t> Е.А.</a:t>
            </a:r>
            <a:r>
              <a:rPr lang="ru-RU" sz="2400" dirty="0">
                <a:solidFill>
                  <a:srgbClr val="C00000"/>
                </a:solidFill>
              </a:rPr>
              <a:t>, 1</a:t>
            </a:r>
            <a:r>
              <a:rPr sz="2400" dirty="0">
                <a:solidFill>
                  <a:srgbClr val="C00000"/>
                </a:solidFill>
              </a:rPr>
              <a:t>950</a:t>
            </a:r>
            <a:r>
              <a:rPr lang="ru-RU" sz="2400" dirty="0">
                <a:solidFill>
                  <a:srgbClr val="C00000"/>
                </a:solidFill>
              </a:rPr>
              <a:t>)</a:t>
            </a:r>
            <a:endParaRPr sz="2400" dirty="0">
              <a:solidFill>
                <a:srgbClr val="C00000"/>
              </a:solidFill>
            </a:endParaRPr>
          </a:p>
        </p:txBody>
      </p:sp>
      <p:sp>
        <p:nvSpPr>
          <p:cNvPr id="4" name="Текстовое поле9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UCkAANAmAAA6SgAAMCoAABAAAAAmAAAACAAAAP//////////MAAAABQAAAAAAAAAAAD//wAAAQAAAP//AAABAA=="/>
              </a:ext>
            </a:extLst>
          </p:cNvSpPr>
          <p:nvPr/>
        </p:nvSpPr>
        <p:spPr>
          <a:xfrm>
            <a:off x="5852160" y="5855018"/>
            <a:ext cx="5834282" cy="5486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ctr">
              <a:spcBef>
                <a:spcPts val="0"/>
              </a:spcBef>
              <a:defRPr sz="1200" cap="none">
                <a:solidFill>
                  <a:srgbClr val="000000"/>
                </a:solidFill>
              </a:defRPr>
            </a:pPr>
            <a:r>
              <a:rPr dirty="0" err="1"/>
              <a:t>Клинический</a:t>
            </a:r>
            <a:r>
              <a:rPr dirty="0"/>
              <a:t> </a:t>
            </a:r>
            <a:r>
              <a:rPr dirty="0" err="1"/>
              <a:t>протокол</a:t>
            </a:r>
            <a:r>
              <a:rPr dirty="0"/>
              <a:t> «</a:t>
            </a:r>
            <a:r>
              <a:rPr dirty="0" err="1"/>
              <a:t>Митральный</a:t>
            </a:r>
            <a:r>
              <a:rPr dirty="0"/>
              <a:t> </a:t>
            </a:r>
            <a:r>
              <a:rPr dirty="0" err="1"/>
              <a:t>стеноз</a:t>
            </a:r>
            <a:r>
              <a:rPr dirty="0"/>
              <a:t>» </a:t>
            </a:r>
            <a:r>
              <a:rPr dirty="0" err="1"/>
              <a:t>от</a:t>
            </a:r>
            <a:r>
              <a:rPr dirty="0"/>
              <a:t> 27.10.2016 </a:t>
            </a:r>
            <a:r>
              <a:rPr dirty="0" err="1"/>
              <a:t>года</a:t>
            </a:r>
            <a:r>
              <a:rPr dirty="0"/>
              <a:t> №14</a:t>
            </a:r>
          </a:p>
          <a:p>
            <a:endParaRPr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951E828-7E96-D91D-8A2A-BFC919D07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617" y="1069145"/>
            <a:ext cx="1472418" cy="455375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000" cap="none" dirty="0">
                <a:highlight>
                  <a:srgbClr val="00FFFF"/>
                </a:highlight>
              </a:rPr>
              <a:t>I </a:t>
            </a:r>
            <a:r>
              <a:rPr lang="ru-RU" sz="2000" cap="none" dirty="0">
                <a:highlight>
                  <a:srgbClr val="00FFFF"/>
                </a:highlight>
              </a:rPr>
              <a:t>стадия</a:t>
            </a:r>
          </a:p>
          <a:p>
            <a:pPr marL="0" indent="0">
              <a:buNone/>
            </a:pPr>
            <a:endParaRPr lang="ru-RU" sz="2000" cap="none" dirty="0">
              <a:highlight>
                <a:srgbClr val="00FFFF"/>
              </a:highlight>
            </a:endParaRPr>
          </a:p>
          <a:p>
            <a:pPr marL="0" indent="0">
              <a:buNone/>
            </a:pPr>
            <a:r>
              <a:rPr lang="en-US" sz="2000" cap="none" dirty="0">
                <a:highlight>
                  <a:srgbClr val="00FFFF"/>
                </a:highlight>
              </a:rPr>
              <a:t>II </a:t>
            </a:r>
            <a:r>
              <a:rPr lang="ru-RU" sz="2000" cap="none" dirty="0">
                <a:highlight>
                  <a:srgbClr val="00FFFF"/>
                </a:highlight>
              </a:rPr>
              <a:t>стадия</a:t>
            </a:r>
          </a:p>
          <a:p>
            <a:pPr marL="0" indent="0">
              <a:buNone/>
            </a:pPr>
            <a:endParaRPr lang="ru-RU" sz="2000" dirty="0">
              <a:highlight>
                <a:srgbClr val="00FFFF"/>
              </a:highlight>
            </a:endParaRPr>
          </a:p>
          <a:p>
            <a:pPr marL="0" indent="0">
              <a:buNone/>
            </a:pPr>
            <a:r>
              <a:rPr lang="en-US" sz="2000" cap="none" dirty="0">
                <a:highlight>
                  <a:srgbClr val="00FFFF"/>
                </a:highlight>
              </a:rPr>
              <a:t>III </a:t>
            </a:r>
            <a:r>
              <a:rPr lang="ru-RU" sz="2000" cap="none" dirty="0">
                <a:highlight>
                  <a:srgbClr val="00FFFF"/>
                </a:highlight>
              </a:rPr>
              <a:t>стадия</a:t>
            </a:r>
          </a:p>
          <a:p>
            <a:pPr marL="0" indent="0">
              <a:buNone/>
            </a:pPr>
            <a:endParaRPr lang="ru-RU" sz="2000" dirty="0">
              <a:highlight>
                <a:srgbClr val="00FFFF"/>
              </a:highlight>
            </a:endParaRPr>
          </a:p>
          <a:p>
            <a:pPr marL="0" indent="0">
              <a:buNone/>
            </a:pPr>
            <a:endParaRPr lang="ru-RU" sz="2000" dirty="0">
              <a:highlight>
                <a:srgbClr val="00FFFF"/>
              </a:highlight>
            </a:endParaRPr>
          </a:p>
          <a:p>
            <a:pPr marL="0" indent="0">
              <a:buNone/>
            </a:pPr>
            <a:r>
              <a:rPr lang="ru-RU" sz="2000" dirty="0">
                <a:highlight>
                  <a:srgbClr val="00FFFF"/>
                </a:highlight>
                <a:latin typeface="+mn-lt"/>
              </a:rPr>
              <a:t>IV стадия</a:t>
            </a:r>
          </a:p>
          <a:p>
            <a:pPr marL="0" indent="0">
              <a:buNone/>
            </a:pPr>
            <a:endParaRPr lang="ru-RU" sz="2000" cap="none" dirty="0">
              <a:highlight>
                <a:srgbClr val="00FFFF"/>
              </a:highlight>
              <a:latin typeface="+mn-lt"/>
            </a:endParaRPr>
          </a:p>
          <a:p>
            <a:pPr marL="0" indent="0">
              <a:buNone/>
            </a:pPr>
            <a:endParaRPr lang="ru-RU" sz="2000" dirty="0">
              <a:highlight>
                <a:srgbClr val="00FFFF"/>
              </a:highlight>
              <a:latin typeface="+mn-lt"/>
            </a:endParaRPr>
          </a:p>
          <a:p>
            <a:pPr marL="0" indent="0">
              <a:buNone/>
            </a:pPr>
            <a:endParaRPr lang="ru-RU" sz="2000" cap="none" dirty="0">
              <a:highlight>
                <a:srgbClr val="00FFFF"/>
              </a:highlight>
              <a:latin typeface="+mn-lt"/>
            </a:endParaRPr>
          </a:p>
          <a:p>
            <a:pPr marL="0" indent="0">
              <a:buNone/>
            </a:pPr>
            <a:r>
              <a:rPr lang="ru-RU" sz="2000" dirty="0">
                <a:highlight>
                  <a:srgbClr val="00FFFF"/>
                </a:highlight>
                <a:latin typeface="+mn-lt"/>
              </a:rPr>
              <a:t>V стадия</a:t>
            </a:r>
            <a:endParaRPr lang="ru-RU" sz="2000" cap="none" dirty="0">
              <a:highlight>
                <a:srgbClr val="00FFFF"/>
              </a:highlight>
            </a:endParaRPr>
          </a:p>
          <a:p>
            <a:pPr marL="0" indent="0">
              <a:buNone/>
            </a:pPr>
            <a:endParaRPr lang="ru-RU" sz="2000" dirty="0">
              <a:highlight>
                <a:srgbClr val="00FFFF"/>
              </a:highlight>
            </a:endParaRPr>
          </a:p>
          <a:p>
            <a:pPr marL="0" indent="0">
              <a:buNone/>
            </a:pPr>
            <a:endParaRPr lang="x-none" sz="2000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B0BA16C4-3128-3386-1232-7F40D7F65D86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2504050" y="1051560"/>
            <a:ext cx="8839200" cy="452628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ru-RU" sz="2000" cap="none" dirty="0"/>
              <a:t>Полная компенсация. </a:t>
            </a:r>
            <a:r>
              <a:rPr lang="ru-RU" sz="2000" dirty="0"/>
              <a:t>Ж</a:t>
            </a:r>
            <a:r>
              <a:rPr lang="ru-RU" sz="2000" cap="none" dirty="0"/>
              <a:t>алоб</a:t>
            </a:r>
            <a:r>
              <a:rPr lang="ru-RU" sz="2000" dirty="0"/>
              <a:t> нет</a:t>
            </a:r>
            <a:r>
              <a:rPr lang="ru-RU" sz="2000" cap="none" dirty="0"/>
              <a:t>, но объективно выявляются некоторые признаки митрального стеноза.</a:t>
            </a:r>
            <a:endParaRPr lang="en-US" sz="2000" cap="none" dirty="0"/>
          </a:p>
          <a:p>
            <a:pPr marL="0" indent="0">
              <a:buNone/>
            </a:pPr>
            <a:r>
              <a:rPr lang="ru-RU" sz="2000" dirty="0"/>
              <a:t>Ж</a:t>
            </a:r>
            <a:r>
              <a:rPr lang="ru-RU" sz="2000" cap="none" dirty="0"/>
              <a:t>алобы, появляются при физической нагрузке. Выявляются признаки легочной гипертензии.</a:t>
            </a:r>
          </a:p>
          <a:p>
            <a:pPr marL="0" indent="0">
              <a:buNone/>
            </a:pPr>
            <a:r>
              <a:rPr lang="ru-RU" sz="2000" dirty="0"/>
              <a:t>З</a:t>
            </a:r>
            <a:r>
              <a:rPr lang="ru-RU" sz="2000" cap="none" dirty="0"/>
              <a:t>астой в малом и большом кругах кровообращения, увеличение сердца, значительное повышение центрального венозного давления, увеличение печени.</a:t>
            </a:r>
          </a:p>
          <a:p>
            <a:pPr marL="0" indent="0">
              <a:buNone/>
            </a:pPr>
            <a:r>
              <a:rPr lang="ru-RU" sz="2000" dirty="0">
                <a:latin typeface="+mn-lt"/>
              </a:rPr>
              <a:t>Выраженная недостаточность кровообращения. </a:t>
            </a:r>
            <a:r>
              <a:rPr lang="ru-RU" sz="2000" dirty="0">
                <a:highlight>
                  <a:srgbClr val="FFFF00"/>
                </a:highlight>
                <a:latin typeface="+mn-lt"/>
              </a:rPr>
              <a:t>Значительный</a:t>
            </a:r>
            <a:r>
              <a:rPr lang="ru-RU" sz="2000" dirty="0">
                <a:latin typeface="+mn-lt"/>
              </a:rPr>
              <a:t> застой в МКК</a:t>
            </a:r>
            <a:r>
              <a:rPr lang="ru-RU" sz="2000" dirty="0"/>
              <a:t> и БКК.</a:t>
            </a:r>
            <a:endParaRPr lang="ru-RU" sz="2000" dirty="0">
              <a:latin typeface="+mn-lt"/>
            </a:endParaRPr>
          </a:p>
          <a:p>
            <a:pPr marL="0" indent="0">
              <a:buNone/>
            </a:pPr>
            <a:r>
              <a:rPr lang="ru-RU" sz="2000" dirty="0">
                <a:latin typeface="+mn-lt"/>
              </a:rPr>
              <a:t>Может сопровождаться мерцательной аритмией. Консервативное лечение дает улучшение.</a:t>
            </a:r>
          </a:p>
          <a:p>
            <a:pPr marL="0" indent="0">
              <a:buNone/>
            </a:pPr>
            <a:r>
              <a:rPr lang="ru-RU" sz="2000" dirty="0"/>
              <a:t>Т</a:t>
            </a:r>
            <a:r>
              <a:rPr lang="ru-RU" sz="2000" dirty="0">
                <a:latin typeface="+mn-lt"/>
              </a:rPr>
              <a:t>ерминальная дистрофическая стадия недостаточности кровообращения. Необратимые изменения внутренних органов. Цирроз печени, </a:t>
            </a:r>
            <a:r>
              <a:rPr lang="ru-RU" sz="2000" dirty="0" err="1">
                <a:latin typeface="+mn-lt"/>
              </a:rPr>
              <a:t>aсцит</a:t>
            </a:r>
            <a:r>
              <a:rPr lang="ru-RU" sz="2000" dirty="0">
                <a:latin typeface="+mn-lt"/>
              </a:rPr>
              <a:t>, отеки, кардиомегалия, одышка в покое. Консервативное лечение неэффективно.</a:t>
            </a:r>
          </a:p>
          <a:p>
            <a:pPr marL="0" indent="0">
              <a:buNone/>
            </a:pPr>
            <a:endParaRPr lang="x-none" sz="2000" dirty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758D6E8E-C82D-CE19-F683-99B5A75BB9DB}"/>
              </a:ext>
            </a:extLst>
          </p:cNvPr>
          <p:cNvCxnSpPr>
            <a:cxnSpLocks/>
          </p:cNvCxnSpPr>
          <p:nvPr/>
        </p:nvCxnSpPr>
        <p:spPr>
          <a:xfrm>
            <a:off x="2461846" y="1730326"/>
            <a:ext cx="8876714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92E3E07-0816-86D5-BD96-1B4E6088FB15}"/>
              </a:ext>
            </a:extLst>
          </p:cNvPr>
          <p:cNvCxnSpPr/>
          <p:nvPr/>
        </p:nvCxnSpPr>
        <p:spPr>
          <a:xfrm>
            <a:off x="2489982" y="2335237"/>
            <a:ext cx="8792307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61FB34DC-ED57-7A55-5D5D-C0E728286CA0}"/>
              </a:ext>
            </a:extLst>
          </p:cNvPr>
          <p:cNvCxnSpPr>
            <a:stCxn id="7" idx="1"/>
          </p:cNvCxnSpPr>
          <p:nvPr/>
        </p:nvCxnSpPr>
        <p:spPr>
          <a:xfrm flipV="1">
            <a:off x="2504050" y="3207434"/>
            <a:ext cx="8778239" cy="107266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9C2F6A0E-A054-3DA7-9910-0B866D52626D}"/>
              </a:ext>
            </a:extLst>
          </p:cNvPr>
          <p:cNvCxnSpPr/>
          <p:nvPr/>
        </p:nvCxnSpPr>
        <p:spPr>
          <a:xfrm flipV="1">
            <a:off x="2518117" y="4417255"/>
            <a:ext cx="8736037" cy="9847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1"/>
          <p:cNvPicPr>
            <a:picLocks noChangeAspect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8_32snZxMAAAAlAAAAEQAAAC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AcAAAA4AAAAAAAAAAAAAAAAAAAA////AAAAAAAAAAAAAAAAAAAAAAAAAAAAAAAAAAAAAABkAAAAZAAAAAAAAAAjAAAABAAAAGQAAAAXAAAAFAAAAAAAAAAAAAAA/38AAP9/AAAAAAAACQAAAAQAAACH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P///wX///8BAAAAAAAAAAAAAAAAAAAAAAAAAAAAAAAAAAAAAAAAAAAGSYwCf39/AJaWlgPMzMwAwMD/AH9/fwAAAAAAAAAAAAAAAAD///8AAAAAACEAAAAYAAAAFAAAAH8SAAAAAAAAeEoAAOwpAAAQAAAAJgAAAAgAAAD//////////zAAAAAUAAAAAAAAAAAA//8AAAEAAAD//wAAAQA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2405576" y="620713"/>
            <a:ext cx="6952810" cy="52074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Текстовое поле9">
            <a:extLst>
              <a:ext uri="{FF2B5EF4-FFF2-40B4-BE49-F238E27FC236}">
                <a16:creationId xmlns:a16="http://schemas.microsoft.com/office/drawing/2014/main" id="{878B95E2-78F6-6263-E848-299FFB690507}"/>
              </a:ext>
            </a:extLst>
          </p:cNvPr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UCkAANAmAAA6SgAAMCoAABAAAAAmAAAACAAAAP//////////MAAAABQAAAAAAAAAAAD//wAAAQAAAP//AAABAA=="/>
              </a:ext>
            </a:extLst>
          </p:cNvSpPr>
          <p:nvPr/>
        </p:nvSpPr>
        <p:spPr>
          <a:xfrm>
            <a:off x="5894363" y="5926785"/>
            <a:ext cx="5834282" cy="4051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ctr">
              <a:spcBef>
                <a:spcPts val="0"/>
              </a:spcBef>
              <a:defRPr sz="1200" cap="none">
                <a:solidFill>
                  <a:srgbClr val="000000"/>
                </a:solidFill>
              </a:defRPr>
            </a:pPr>
            <a:r>
              <a:rPr dirty="0" err="1"/>
              <a:t>Клинический</a:t>
            </a:r>
            <a:r>
              <a:rPr dirty="0"/>
              <a:t> </a:t>
            </a:r>
            <a:r>
              <a:rPr dirty="0" err="1"/>
              <a:t>протокол</a:t>
            </a:r>
            <a:r>
              <a:rPr dirty="0"/>
              <a:t> «</a:t>
            </a:r>
            <a:r>
              <a:rPr dirty="0" err="1"/>
              <a:t>Митральный</a:t>
            </a:r>
            <a:r>
              <a:rPr dirty="0"/>
              <a:t> </a:t>
            </a:r>
            <a:r>
              <a:rPr dirty="0" err="1"/>
              <a:t>стеноз</a:t>
            </a:r>
            <a:r>
              <a:rPr dirty="0"/>
              <a:t>» </a:t>
            </a:r>
            <a:r>
              <a:rPr dirty="0" err="1"/>
              <a:t>от</a:t>
            </a:r>
            <a:r>
              <a:rPr dirty="0"/>
              <a:t> 27.10.2016 </a:t>
            </a:r>
            <a:r>
              <a:rPr dirty="0" err="1"/>
              <a:t>года</a:t>
            </a:r>
            <a:r>
              <a:rPr dirty="0"/>
              <a:t> №14</a:t>
            </a:r>
          </a:p>
          <a:p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ICAg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AAAAB/f38AlpaWA8zMzADAwP8Af39/AAAAAAAAAAAAAAAAAAAAAAAAAAAAIQAAABgAAAAUAAAAeCEAAIkGAAABSAAA3BIAABAAAAAmAAAACAAAAP//////////MAAAABQAAAAAAAAAAAD//wAAAQAAAP//AAABAA=="/>
              </a:ext>
            </a:extLst>
          </p:cNvSpPr>
          <p:nvPr/>
        </p:nvSpPr>
        <p:spPr>
          <a:xfrm>
            <a:off x="6246055" y="620713"/>
            <a:ext cx="5250620" cy="109000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marL="0" indent="0" algn="ctr">
              <a:spcBef>
                <a:spcPts val="0"/>
              </a:spcBef>
              <a:buNone/>
            </a:pPr>
            <a:r>
              <a:rPr sz="2800" b="1" cap="none" dirty="0">
                <a:solidFill>
                  <a:srgbClr val="C00000"/>
                </a:solidFill>
              </a:rPr>
              <a:t> </a:t>
            </a:r>
            <a:r>
              <a:rPr sz="2800" b="1" cap="none" dirty="0" err="1">
                <a:solidFill>
                  <a:srgbClr val="C00000"/>
                </a:solidFill>
              </a:rPr>
              <a:t>Анатомические</a:t>
            </a:r>
            <a:r>
              <a:rPr sz="2800" b="1" cap="none" dirty="0">
                <a:solidFill>
                  <a:srgbClr val="C00000"/>
                </a:solidFill>
              </a:rPr>
              <a:t> </a:t>
            </a:r>
            <a:r>
              <a:rPr sz="2800" b="1" cap="none" dirty="0" err="1">
                <a:solidFill>
                  <a:srgbClr val="C00000"/>
                </a:solidFill>
              </a:rPr>
              <a:t>формы</a:t>
            </a:r>
            <a:r>
              <a:rPr sz="2800" b="1" cap="none" dirty="0">
                <a:solidFill>
                  <a:srgbClr val="C00000"/>
                </a:solidFill>
              </a:rPr>
              <a:t> </a:t>
            </a:r>
            <a:r>
              <a:rPr sz="2800" b="1" cap="none" dirty="0" err="1">
                <a:solidFill>
                  <a:srgbClr val="C00000"/>
                </a:solidFill>
              </a:rPr>
              <a:t>митрального</a:t>
            </a:r>
            <a:r>
              <a:rPr sz="2800" b="1" cap="none" dirty="0">
                <a:solidFill>
                  <a:srgbClr val="C00000"/>
                </a:solidFill>
              </a:rPr>
              <a:t> </a:t>
            </a:r>
            <a:r>
              <a:rPr sz="2800" b="1" cap="none" dirty="0" err="1">
                <a:solidFill>
                  <a:srgbClr val="C00000"/>
                </a:solidFill>
              </a:rPr>
              <a:t>стеноза</a:t>
            </a:r>
            <a:r>
              <a:rPr sz="2800" b="1" cap="none" dirty="0">
                <a:solidFill>
                  <a:srgbClr val="C00000"/>
                </a:solidFill>
              </a:rPr>
              <a:t>:</a:t>
            </a:r>
          </a:p>
        </p:txBody>
      </p:sp>
      <p:sp>
        <p:nvSpPr>
          <p:cNvPr id="3" name="TextBox 4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E0A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AAAAB/f38AlpaWA8zMzADAwP8Af39/AAAAAAAAAAAAAAAAAAAAAAAAAAAAIQAAABgAAAAUAAAAAQMAAIAWAAB4SgAA8CcAABAgAAAmAAAACAAAAP//////////MAAAABQAAAAAAAAAAAD//wAAAQAAAP//AAABAA=="/>
              </a:ext>
            </a:extLst>
          </p:cNvSpPr>
          <p:nvPr/>
        </p:nvSpPr>
        <p:spPr>
          <a:xfrm>
            <a:off x="695325" y="636515"/>
            <a:ext cx="5255309" cy="550862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t"/>
          <a:lstStyle/>
          <a:p>
            <a:pPr marL="0" indent="0"/>
            <a:r>
              <a:rPr sz="2400" cap="none" dirty="0">
                <a:solidFill>
                  <a:srgbClr val="000000"/>
                </a:solidFill>
              </a:rPr>
              <a:t>1. </a:t>
            </a:r>
            <a:r>
              <a:rPr sz="2400" cap="none" dirty="0" err="1">
                <a:solidFill>
                  <a:srgbClr val="000000"/>
                </a:solidFill>
              </a:rPr>
              <a:t>Стеноз</a:t>
            </a:r>
            <a:r>
              <a:rPr sz="2400" cap="none" dirty="0">
                <a:solidFill>
                  <a:srgbClr val="000000"/>
                </a:solidFill>
              </a:rPr>
              <a:t> в </a:t>
            </a:r>
            <a:r>
              <a:rPr sz="2400" cap="none" dirty="0" err="1">
                <a:solidFill>
                  <a:srgbClr val="000000"/>
                </a:solidFill>
              </a:rPr>
              <a:t>форме</a:t>
            </a:r>
            <a:r>
              <a:rPr sz="2400" b="1" cap="none" dirty="0">
                <a:solidFill>
                  <a:srgbClr val="000000"/>
                </a:solidFill>
              </a:rPr>
              <a:t> </a:t>
            </a:r>
            <a:r>
              <a:rPr sz="2400" b="1" cap="none" dirty="0">
                <a:solidFill>
                  <a:srgbClr val="000000"/>
                </a:solidFill>
                <a:highlight>
                  <a:srgbClr val="FFFF00"/>
                </a:highlight>
              </a:rPr>
              <a:t>"</a:t>
            </a:r>
            <a:r>
              <a:rPr sz="2400" b="1" cap="none" dirty="0" err="1">
                <a:solidFill>
                  <a:srgbClr val="000000"/>
                </a:solidFill>
                <a:highlight>
                  <a:srgbClr val="FFFF00"/>
                </a:highlight>
              </a:rPr>
              <a:t>пиджачной</a:t>
            </a:r>
            <a:r>
              <a:rPr sz="2400" b="1" cap="none" dirty="0">
                <a:solidFill>
                  <a:srgbClr val="000000"/>
                </a:solidFill>
                <a:highlight>
                  <a:srgbClr val="FFFF00"/>
                </a:highlight>
              </a:rPr>
              <a:t> </a:t>
            </a:r>
            <a:r>
              <a:rPr sz="2400" b="1" cap="none" dirty="0" err="1">
                <a:solidFill>
                  <a:srgbClr val="000000"/>
                </a:solidFill>
                <a:highlight>
                  <a:srgbClr val="FFFF00"/>
                </a:highlight>
              </a:rPr>
              <a:t>петли</a:t>
            </a:r>
            <a:r>
              <a:rPr sz="2400" b="1" cap="none" dirty="0">
                <a:solidFill>
                  <a:srgbClr val="000000"/>
                </a:solidFill>
                <a:highlight>
                  <a:srgbClr val="FFFF00"/>
                </a:highlight>
              </a:rPr>
              <a:t>" </a:t>
            </a:r>
            <a:r>
              <a:rPr sz="2400" cap="none" dirty="0">
                <a:solidFill>
                  <a:srgbClr val="000000"/>
                </a:solidFill>
              </a:rPr>
              <a:t>- </a:t>
            </a:r>
            <a:r>
              <a:rPr sz="2400" cap="none" dirty="0" err="1">
                <a:solidFill>
                  <a:srgbClr val="000000"/>
                </a:solidFill>
              </a:rPr>
              <a:t>клапан</a:t>
            </a:r>
            <a:r>
              <a:rPr sz="2400" cap="none" dirty="0">
                <a:solidFill>
                  <a:srgbClr val="000000"/>
                </a:solidFill>
              </a:rPr>
              <a:t> в </a:t>
            </a:r>
            <a:r>
              <a:rPr sz="2400" cap="none" dirty="0" err="1">
                <a:solidFill>
                  <a:srgbClr val="000000"/>
                </a:solidFill>
              </a:rPr>
              <a:t>виде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перепонки</a:t>
            </a:r>
            <a:r>
              <a:rPr sz="2400" cap="none" dirty="0">
                <a:solidFill>
                  <a:srgbClr val="000000"/>
                </a:solidFill>
              </a:rPr>
              <a:t>, </a:t>
            </a:r>
            <a:r>
              <a:rPr sz="2400" cap="none" dirty="0" err="1">
                <a:solidFill>
                  <a:srgbClr val="000000"/>
                </a:solidFill>
              </a:rPr>
              <a:t>расположенной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перпендикулярно</a:t>
            </a:r>
            <a:r>
              <a:rPr sz="2400" cap="none" dirty="0">
                <a:solidFill>
                  <a:srgbClr val="000000"/>
                </a:solidFill>
              </a:rPr>
              <a:t> к </a:t>
            </a:r>
            <a:r>
              <a:rPr sz="2400" cap="none" dirty="0" err="1">
                <a:solidFill>
                  <a:srgbClr val="000000"/>
                </a:solidFill>
              </a:rPr>
              <a:t>продольной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оси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желудочка</a:t>
            </a:r>
            <a:r>
              <a:rPr sz="2400" cap="none" dirty="0">
                <a:solidFill>
                  <a:srgbClr val="000000"/>
                </a:solidFill>
              </a:rPr>
              <a:t>, </a:t>
            </a:r>
            <a:r>
              <a:rPr sz="2400" cap="none" dirty="0" err="1">
                <a:solidFill>
                  <a:srgbClr val="000000"/>
                </a:solidFill>
              </a:rPr>
              <a:t>створки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сращены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по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краям</a:t>
            </a:r>
            <a:r>
              <a:rPr sz="2400" cap="none" dirty="0">
                <a:solidFill>
                  <a:srgbClr val="000000"/>
                </a:solidFill>
              </a:rPr>
              <a:t>.</a:t>
            </a:r>
          </a:p>
          <a:p>
            <a:pPr marL="0" indent="0">
              <a:defRPr cap="none">
                <a:solidFill>
                  <a:srgbClr val="000000"/>
                </a:solidFill>
              </a:defRPr>
            </a:pPr>
            <a:endParaRPr sz="2400" cap="none" dirty="0">
              <a:solidFill>
                <a:srgbClr val="000000"/>
              </a:solidFill>
            </a:endParaRPr>
          </a:p>
          <a:p>
            <a:pPr marL="0" indent="0"/>
            <a:r>
              <a:rPr sz="2400" cap="none" dirty="0">
                <a:solidFill>
                  <a:srgbClr val="000000"/>
                </a:solidFill>
              </a:rPr>
              <a:t>2. </a:t>
            </a:r>
            <a:r>
              <a:rPr sz="2400" cap="none" dirty="0" err="1">
                <a:solidFill>
                  <a:srgbClr val="000000"/>
                </a:solidFill>
              </a:rPr>
              <a:t>Стеноз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воронкообразной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формы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b="1" cap="none" dirty="0">
                <a:solidFill>
                  <a:srgbClr val="000000"/>
                </a:solidFill>
                <a:highlight>
                  <a:srgbClr val="FFFF00"/>
                </a:highlight>
              </a:rPr>
              <a:t>("</a:t>
            </a:r>
            <a:r>
              <a:rPr sz="2400" b="1" cap="none" dirty="0" err="1">
                <a:solidFill>
                  <a:srgbClr val="000000"/>
                </a:solidFill>
                <a:highlight>
                  <a:srgbClr val="FFFF00"/>
                </a:highlight>
              </a:rPr>
              <a:t>рыбий</a:t>
            </a:r>
            <a:r>
              <a:rPr sz="2400" b="1" cap="none" dirty="0">
                <a:solidFill>
                  <a:srgbClr val="000000"/>
                </a:solidFill>
                <a:highlight>
                  <a:srgbClr val="FFFF00"/>
                </a:highlight>
              </a:rPr>
              <a:t> </a:t>
            </a:r>
            <a:r>
              <a:rPr sz="2400" b="1" cap="none" dirty="0" err="1">
                <a:solidFill>
                  <a:srgbClr val="000000"/>
                </a:solidFill>
                <a:highlight>
                  <a:srgbClr val="FFFF00"/>
                </a:highlight>
              </a:rPr>
              <a:t>рот</a:t>
            </a:r>
            <a:r>
              <a:rPr sz="2400" b="1" cap="none" dirty="0">
                <a:solidFill>
                  <a:srgbClr val="000000"/>
                </a:solidFill>
                <a:highlight>
                  <a:srgbClr val="FFFF00"/>
                </a:highlight>
              </a:rPr>
              <a:t>")</a:t>
            </a:r>
            <a:r>
              <a:rPr sz="2400" b="1" cap="none" dirty="0">
                <a:solidFill>
                  <a:srgbClr val="000000"/>
                </a:solidFill>
              </a:rPr>
              <a:t> </a:t>
            </a:r>
            <a:r>
              <a:rPr sz="2400" cap="none" dirty="0">
                <a:solidFill>
                  <a:srgbClr val="000000"/>
                </a:solidFill>
              </a:rPr>
              <a:t>- </a:t>
            </a:r>
            <a:r>
              <a:rPr sz="2400" cap="none" dirty="0" err="1">
                <a:solidFill>
                  <a:srgbClr val="000000"/>
                </a:solidFill>
              </a:rPr>
              <a:t>отверстие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имеет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вид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длинного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воронкообразного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канала</a:t>
            </a:r>
            <a:r>
              <a:rPr sz="2400" cap="none" dirty="0">
                <a:solidFill>
                  <a:srgbClr val="000000"/>
                </a:solidFill>
              </a:rPr>
              <a:t>, </a:t>
            </a:r>
            <a:r>
              <a:rPr sz="2400" cap="none" dirty="0" err="1">
                <a:solidFill>
                  <a:srgbClr val="000000"/>
                </a:solidFill>
              </a:rPr>
              <a:t>стенки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которого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образуются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не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только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створками</a:t>
            </a:r>
            <a:r>
              <a:rPr sz="2400" cap="none" dirty="0">
                <a:solidFill>
                  <a:srgbClr val="000000"/>
                </a:solidFill>
              </a:rPr>
              <a:t>, </a:t>
            </a:r>
            <a:r>
              <a:rPr sz="2400" cap="none" dirty="0" err="1">
                <a:solidFill>
                  <a:srgbClr val="000000"/>
                </a:solidFill>
              </a:rPr>
              <a:t>но</a:t>
            </a:r>
            <a:r>
              <a:rPr sz="2400" cap="none" dirty="0">
                <a:solidFill>
                  <a:srgbClr val="000000"/>
                </a:solidFill>
              </a:rPr>
              <a:t> и </a:t>
            </a:r>
            <a:r>
              <a:rPr sz="2400" cap="none" dirty="0" err="1">
                <a:solidFill>
                  <a:srgbClr val="000000"/>
                </a:solidFill>
              </a:rPr>
              <a:t>припаявшимися</a:t>
            </a:r>
            <a:r>
              <a:rPr sz="2400" cap="none" dirty="0">
                <a:solidFill>
                  <a:srgbClr val="000000"/>
                </a:solidFill>
              </a:rPr>
              <a:t> к </a:t>
            </a:r>
            <a:r>
              <a:rPr sz="2400" cap="none" dirty="0" err="1">
                <a:solidFill>
                  <a:srgbClr val="000000"/>
                </a:solidFill>
              </a:rPr>
              <a:t>ним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папиллярными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мышцами</a:t>
            </a:r>
            <a:r>
              <a:rPr sz="2400" cap="none" dirty="0">
                <a:solidFill>
                  <a:srgbClr val="000000"/>
                </a:solidFill>
              </a:rPr>
              <a:t>.</a:t>
            </a:r>
          </a:p>
          <a:p>
            <a:pPr marL="0" indent="0">
              <a:defRPr cap="none">
                <a:solidFill>
                  <a:srgbClr val="000000"/>
                </a:solidFill>
              </a:defRPr>
            </a:pPr>
            <a:endParaRPr sz="2400" cap="none" dirty="0">
              <a:solidFill>
                <a:srgbClr val="000000"/>
              </a:solidFill>
            </a:endParaRPr>
          </a:p>
          <a:p>
            <a:pPr marL="0" indent="0"/>
            <a:r>
              <a:rPr sz="2400" cap="none" dirty="0">
                <a:solidFill>
                  <a:srgbClr val="000000"/>
                </a:solidFill>
              </a:rPr>
              <a:t>3. </a:t>
            </a:r>
            <a:r>
              <a:rPr sz="2400" cap="none" dirty="0" err="1">
                <a:solidFill>
                  <a:srgbClr val="000000"/>
                </a:solidFill>
              </a:rPr>
              <a:t>Стеноз</a:t>
            </a:r>
            <a:r>
              <a:rPr sz="2400" cap="none" dirty="0">
                <a:solidFill>
                  <a:srgbClr val="000000"/>
                </a:solidFill>
              </a:rPr>
              <a:t> с </a:t>
            </a:r>
            <a:r>
              <a:rPr sz="2400" cap="none" dirty="0" err="1">
                <a:solidFill>
                  <a:srgbClr val="000000"/>
                </a:solidFill>
              </a:rPr>
              <a:t>двойным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сужением</a:t>
            </a:r>
            <a:r>
              <a:rPr sz="2400" cap="none" dirty="0">
                <a:solidFill>
                  <a:srgbClr val="000000"/>
                </a:solidFill>
              </a:rPr>
              <a:t>.</a:t>
            </a:r>
          </a:p>
          <a:p>
            <a:pPr marL="0" indent="0"/>
            <a:endParaRPr sz="2400" cap="none" dirty="0">
              <a:solidFill>
                <a:srgbClr val="000000"/>
              </a:solidFill>
            </a:endParaRPr>
          </a:p>
        </p:txBody>
      </p:sp>
      <p:cxnSp>
        <p:nvCxnSpPr>
          <p:cNvPr id="4" name="Соединительная линия1"/>
          <p:cNvCxn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DwAAAA8BAAAAkAAAAEgAAACQAAAASAAAAAAAAAAAAAAAAAAAAAEAAABQAAAAuFdK98PG97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BAAAAAAAAAAZJjAkUAAAAAQAAABQAAAAUAAAAFAAAAAEAAAABAAAAlgAAAJYAAAABAAAAlgAAAJY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RRsAALoLAAB8HgAAABkAABAAAAAmAAAACAAAAP//////////MAAAABQAAAAAAAAAAAD//wAAAQAAAP//AAABAA=="/>
              </a:ext>
            </a:extLst>
          </p:cNvCxnSpPr>
          <p:nvPr/>
        </p:nvCxnSpPr>
        <p:spPr>
          <a:xfrm rot="10800000" flipV="1">
            <a:off x="4432935" y="1906270"/>
            <a:ext cx="522605" cy="2157730"/>
          </a:xfrm>
          <a:prstGeom prst="curvedConnector3">
            <a:avLst>
              <a:gd name="adj1" fmla="val -24301"/>
            </a:avLst>
          </a:prstGeom>
          <a:noFill/>
          <a:ln w="12700" cap="flat" cmpd="sng" algn="ctr">
            <a:solidFill>
              <a:schemeClr val="tx1"/>
            </a:solidFill>
            <a:prstDash val="solid"/>
            <a:headEnd type="stealth" w="lg" len="lg"/>
            <a:tailEnd type="stealth" w="lg" len="lg"/>
          </a:ln>
          <a:effectLst/>
        </p:spPr>
      </p:cxnSp>
      <p:sp>
        <p:nvSpPr>
          <p:cNvPr id="5" name="Текстовое поле1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w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RRMAAGEnAAAASwAAMCoAAAAAAAAmAAAACAAAAP//////////MAAAABQAAAAAAAAAAAD//wAAAQAAAP//AAABAA=="/>
              </a:ext>
            </a:extLst>
          </p:cNvSpPr>
          <p:nvPr/>
        </p:nvSpPr>
        <p:spPr>
          <a:xfrm>
            <a:off x="2626018" y="6021607"/>
            <a:ext cx="9059545" cy="4565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r">
              <a:spcBef>
                <a:spcPts val="0"/>
              </a:spcBef>
              <a:defRPr sz="900" cap="none">
                <a:solidFill>
                  <a:srgbClr val="000000"/>
                </a:solidFill>
              </a:defRPr>
            </a:pPr>
            <a:r>
              <a:rPr dirty="0" err="1"/>
              <a:t>Клинический</a:t>
            </a:r>
            <a:r>
              <a:rPr dirty="0"/>
              <a:t> </a:t>
            </a:r>
            <a:r>
              <a:rPr dirty="0" err="1"/>
              <a:t>протокол</a:t>
            </a:r>
            <a:r>
              <a:rPr dirty="0"/>
              <a:t> «</a:t>
            </a:r>
            <a:r>
              <a:rPr dirty="0" err="1"/>
              <a:t>Митральный</a:t>
            </a:r>
            <a:r>
              <a:rPr dirty="0"/>
              <a:t> </a:t>
            </a:r>
            <a:r>
              <a:rPr dirty="0" err="1"/>
              <a:t>стеноз</a:t>
            </a:r>
            <a:r>
              <a:rPr dirty="0"/>
              <a:t>» </a:t>
            </a:r>
            <a:r>
              <a:rPr dirty="0" err="1"/>
              <a:t>от</a:t>
            </a:r>
            <a:r>
              <a:rPr dirty="0"/>
              <a:t> 27.10.2016 </a:t>
            </a:r>
            <a:r>
              <a:rPr dirty="0" err="1"/>
              <a:t>года</a:t>
            </a:r>
            <a:r>
              <a:rPr dirty="0"/>
              <a:t> №14</a:t>
            </a:r>
          </a:p>
          <a:p>
            <a:pPr algn="r">
              <a:spcBef>
                <a:spcPts val="0"/>
              </a:spcBef>
              <a:defRPr sz="900" cap="none">
                <a:solidFill>
                  <a:schemeClr val="tx1"/>
                </a:solidFill>
              </a:defRPr>
            </a:pPr>
            <a:r>
              <a:rPr lang="ru-RU" dirty="0">
                <a:solidFill>
                  <a:srgbClr val="000000"/>
                </a:solidFill>
              </a:rPr>
              <a:t>Рисунок</a:t>
            </a:r>
            <a:r>
              <a:rPr cap="none" dirty="0">
                <a:solidFill>
                  <a:srgbClr val="000000"/>
                </a:solidFill>
              </a:rPr>
              <a:t>:</a:t>
            </a:r>
            <a:r>
              <a:rPr dirty="0"/>
              <a:t> https://www.google.com/url?sa=i&amp;url=https%3A%2F%2Fppt-online.org%2F132987&amp;psig=AOvVaw0s4zb-1UZ62pk9Q9g_-a9l&amp;ust=1730720576239000&amp;source=images&amp;cd=vfe&amp;opi=89978449&amp;ved=0CBQQjRxqFwoTCOi0tN6KwIkDFQAAAAAdAAAAABAE</a:t>
            </a:r>
          </a:p>
          <a:p>
            <a:pPr algn="r"/>
            <a:endParaRPr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49825DE-1EC7-73E7-1752-F395BC6B5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788" y="1582234"/>
            <a:ext cx="1486107" cy="231489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B9980BE-03C7-5FEE-3F29-5B7103CA0B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0231" y="1582457"/>
            <a:ext cx="1571844" cy="228631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A19FE80-21F3-012D-BCC8-E312B6C04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3660" y="1582219"/>
            <a:ext cx="2934109" cy="2324424"/>
          </a:xfrm>
          <a:prstGeom prst="rect">
            <a:avLst/>
          </a:prstGeom>
        </p:spPr>
      </p:pic>
      <p:sp>
        <p:nvSpPr>
          <p:cNvPr id="13" name="Текстовое поле9">
            <a:extLst>
              <a:ext uri="{FF2B5EF4-FFF2-40B4-BE49-F238E27FC236}">
                <a16:creationId xmlns:a16="http://schemas.microsoft.com/office/drawing/2014/main" id="{78D1F40E-E748-1AAF-8758-A57FB7F97F64}"/>
              </a:ext>
            </a:extLst>
          </p:cNvPr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UCkAANAmAAA6SgAAMCoAABAAAAAmAAAACAAAAP//////////MAAAABQAAAAAAAAAAAD//wAAAQAAAP//AAABAA=="/>
              </a:ext>
            </a:extLst>
          </p:cNvSpPr>
          <p:nvPr/>
        </p:nvSpPr>
        <p:spPr>
          <a:xfrm>
            <a:off x="5838092" y="4026218"/>
            <a:ext cx="5658583" cy="4051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r>
              <a:rPr lang="ru-RU" sz="2000" b="1" dirty="0">
                <a:solidFill>
                  <a:srgbClr val="C00000"/>
                </a:solidFill>
              </a:rPr>
              <a:t>           1                   2                           3</a:t>
            </a:r>
            <a:endParaRPr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EhQAADkAAABvNgAA8AMAABAAAAAmAAAACAAAAP//////////MAAAABQAAAAAAAAAAAD//wAAAQAAAP//AAABAA=="/>
              </a:ext>
            </a:extLst>
          </p:cNvSpPr>
          <p:nvPr/>
        </p:nvSpPr>
        <p:spPr>
          <a:xfrm>
            <a:off x="3262630" y="36195"/>
            <a:ext cx="5586095" cy="60388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ctr"/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solidFill>
                  <a:srgbClr val="000000"/>
                </a:solidFill>
                <a:latin typeface="Calibri" pitchFamily="2" charset="-52"/>
                <a:ea typeface="SimSun" charset="0"/>
                <a:cs typeface="Times New Roman" pitchFamily="1" charset="-52"/>
              </a:defRPr>
            </a:pPr>
            <a:r>
              <a:rPr sz="2400" b="1" cap="none" dirty="0" err="1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Гемодинамика</a:t>
            </a:r>
            <a:endParaRPr sz="2400" b="1" cap="none" dirty="0">
              <a:solidFill>
                <a:srgbClr val="C00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Прямоугольник 2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IMQDgAe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ICAg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IMQDgB/f38AlpaWA8zMzADAwP8Af39/AAAAAAAAAAAAAAAAAAAAAAAAAAAAIQAAABgAAAAUAAAAwAMAAGUEAAC5RgAAeQcAABAAAAAmAAAACAAAAP//////////MAAAABQAAAAAAAAAAAD//wAAAQAAAP//AAABAA=="/>
              </a:ext>
            </a:extLst>
          </p:cNvSpPr>
          <p:nvPr/>
        </p:nvSpPr>
        <p:spPr>
          <a:xfrm>
            <a:off x="2434040" y="620713"/>
            <a:ext cx="7323920" cy="60798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ctr"/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solidFill>
                  <a:srgbClr val="000000"/>
                </a:solidFill>
                <a:latin typeface="Calibri" pitchFamily="2" charset="-52"/>
                <a:ea typeface="SimSun" charset="0"/>
                <a:cs typeface="Times New Roman" pitchFamily="1" charset="-52"/>
              </a:defRPr>
            </a:pPr>
            <a:r>
              <a:rPr sz="2000" cap="none" dirty="0" err="1">
                <a:latin typeface="Century Gothic" charset="0"/>
                <a:ea typeface="Century Gothic" charset="0"/>
                <a:cs typeface="Century Gothic" charset="0"/>
              </a:rPr>
              <a:t>Уменьшение</a:t>
            </a:r>
            <a:r>
              <a:rPr sz="2000" cap="none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sz="2000" cap="none" dirty="0" err="1">
                <a:latin typeface="Century Gothic" charset="0"/>
                <a:ea typeface="Century Gothic" charset="0"/>
                <a:cs typeface="Century Gothic" charset="0"/>
              </a:rPr>
              <a:t>площади</a:t>
            </a:r>
            <a:r>
              <a:rPr sz="2000" cap="none" dirty="0">
                <a:latin typeface="Century Gothic" charset="0"/>
                <a:ea typeface="Century Gothic" charset="0"/>
                <a:cs typeface="Century Gothic" charset="0"/>
              </a:rPr>
              <a:t> AV-</a:t>
            </a:r>
            <a:r>
              <a:rPr sz="2000" cap="none" dirty="0" err="1">
                <a:latin typeface="Century Gothic" charset="0"/>
                <a:ea typeface="Century Gothic" charset="0"/>
                <a:cs typeface="Century Gothic" charset="0"/>
              </a:rPr>
              <a:t>отверстия</a:t>
            </a:r>
            <a:r>
              <a:rPr sz="2000" cap="none" dirty="0">
                <a:latin typeface="Century Gothic" charset="0"/>
                <a:ea typeface="Century Gothic" charset="0"/>
                <a:cs typeface="Century Gothic" charset="0"/>
              </a:rPr>
              <a:t> (</a:t>
            </a:r>
            <a:r>
              <a:rPr sz="2000" cap="none" dirty="0" err="1">
                <a:latin typeface="Century Gothic" charset="0"/>
                <a:ea typeface="Century Gothic" charset="0"/>
                <a:cs typeface="Century Gothic" charset="0"/>
              </a:rPr>
              <a:t>норма</a:t>
            </a:r>
            <a:r>
              <a:rPr sz="2000" cap="none" dirty="0">
                <a:latin typeface="Century Gothic" charset="0"/>
                <a:ea typeface="Century Gothic" charset="0"/>
                <a:cs typeface="Century Gothic" charset="0"/>
              </a:rPr>
              <a:t> 4-6 см</a:t>
            </a:r>
            <a:r>
              <a:rPr sz="2000" cap="none" baseline="28000" dirty="0">
                <a:latin typeface="Century Gothic" charset="0"/>
                <a:ea typeface="Century Gothic" charset="0"/>
                <a:cs typeface="Century Gothic" charset="0"/>
              </a:rPr>
              <a:t>2</a:t>
            </a:r>
            <a:r>
              <a:rPr sz="2000" cap="none" dirty="0">
                <a:latin typeface="Century Gothic" charset="0"/>
                <a:ea typeface="Century Gothic" charset="0"/>
                <a:cs typeface="Century Gothic" charset="0"/>
              </a:rPr>
              <a:t>) </a:t>
            </a:r>
          </a:p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solidFill>
                  <a:srgbClr val="000000"/>
                </a:solidFill>
                <a:latin typeface="Calibri" pitchFamily="2" charset="-52"/>
                <a:ea typeface="SimSun" charset="0"/>
                <a:cs typeface="Times New Roman" pitchFamily="1" charset="-52"/>
              </a:defRPr>
            </a:pPr>
            <a:r>
              <a:rPr sz="2000" b="1" cap="none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(«</a:t>
            </a:r>
            <a:r>
              <a:rPr sz="2000" b="1" cap="none" dirty="0" err="1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первый</a:t>
            </a:r>
            <a:r>
              <a:rPr sz="2000" b="1" cap="none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sz="2000" b="1" cap="none" dirty="0" err="1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барьер</a:t>
            </a:r>
            <a:r>
              <a:rPr sz="2000" b="1" cap="none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»)  </a:t>
            </a:r>
          </a:p>
        </p:txBody>
      </p:sp>
      <p:sp>
        <p:nvSpPr>
          <p:cNvPr id="12" name="Прямоугольник 11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IMQDgAe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ICAg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IMQDgB/f38AlpaWA8zMzADAwP8Af39/AAAAAAAAAAAAAAAAAAAAAAAAAAAAIQAAABgAAAAUAAAAYAkAAB0nAACgQQAAMCoAABAAAAAmAAAACAAAAP//////////MAAAABQAAAAAAAAAAAD//wAAAQAAAP//AAABAA=="/>
              </a:ext>
            </a:extLst>
          </p:cNvSpPr>
          <p:nvPr/>
        </p:nvSpPr>
        <p:spPr>
          <a:xfrm>
            <a:off x="2581421" y="6006562"/>
            <a:ext cx="7029157" cy="49974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ctr"/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solidFill>
                  <a:srgbClr val="000000"/>
                </a:solidFill>
                <a:latin typeface="Calibri" pitchFamily="2" charset="-52"/>
                <a:ea typeface="SimSun" charset="0"/>
                <a:cs typeface="Times New Roman" pitchFamily="1" charset="-52"/>
              </a:defRPr>
            </a:pPr>
            <a:r>
              <a:rPr sz="2100" b="1" u="sng" cap="none" dirty="0" err="1">
                <a:latin typeface="Century Gothic" charset="0"/>
                <a:ea typeface="Century Gothic" charset="0"/>
                <a:cs typeface="Century Gothic" charset="0"/>
              </a:rPr>
              <a:t>Сердечная</a:t>
            </a:r>
            <a:r>
              <a:rPr sz="2100" b="1" u="sng" cap="none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sz="2100" b="1" u="sng" cap="none" dirty="0" err="1">
                <a:latin typeface="Century Gothic" charset="0"/>
                <a:ea typeface="Century Gothic" charset="0"/>
                <a:cs typeface="Century Gothic" charset="0"/>
              </a:rPr>
              <a:t>недостаточность</a:t>
            </a:r>
            <a:r>
              <a:rPr sz="2100" b="1" u="sng" cap="none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sz="2100" b="1" u="sng" cap="none" dirty="0" err="1">
                <a:latin typeface="Century Gothic" charset="0"/>
                <a:ea typeface="Century Gothic" charset="0"/>
                <a:cs typeface="Century Gothic" charset="0"/>
              </a:rPr>
              <a:t>по</a:t>
            </a:r>
            <a:r>
              <a:rPr sz="2100" b="1" u="sng" cap="none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ru-RU" sz="2100" b="1" u="sng" cap="none" dirty="0">
                <a:latin typeface="Century Gothic" charset="0"/>
                <a:ea typeface="Century Gothic" charset="0"/>
                <a:cs typeface="Century Gothic" charset="0"/>
              </a:rPr>
              <a:t>БКК</a:t>
            </a:r>
            <a:endParaRPr sz="2100" b="1" u="sng" cap="none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3" name="Стрелка вниз 30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ywAAAA0AAAAAkAAAAEgAAACQAAAASAAAAAAAAAABAAAAAAAAAAEAAABQAAAAAAAAAAAA4D8AAAAAAADgPwAAAAAAAOA/AAAAAAAA4D8AAAAAAADgPwAAAAAAAOA/AAAAAAAA4D8AAAAAAADgPwAAAAAAAOA/AAAAAAAA4D8CAAAAjAAAAAEAAAAAAAAAACBgAP///wgAAAAAAAAAAAAAAAAAAAAAAAAAAAAAAAAAAAAAZAAAAAEAAABAAAAAAAAAAAAAAAAAAAAAAAAAAAAAAAAAAAAAAAAAAAAAAAAAAAAAAAAAAAAAAAAAAAAAAAAAAAAAAAAAAAAAAAAAAAAAAAAAAAAAAAAAAAAAAAAAAAAAFAAAADwAAAABAAAAAAAAAAZJjAke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P////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CBgAP///wEAAAAAAAAAAAAAAAAAAAAAAAAAAAAAAAAAAAAAAAAAAAZJjAJ/f38AlpaWA8zMzADAwP8Af39/AAAAAAAAAAAAAAAAAAAAAAAAAAAAIQAAABgAAAAUAAAAviMAAOkHAAC5JgAAOwkAABAAAAAmAAAACAAAAP//////////MAAAABQAAAAAAAAAAID//wCAAAAAAP//AIAAAA=="/>
              </a:ext>
            </a:extLst>
          </p:cNvSpPr>
          <p:nvPr/>
        </p:nvSpPr>
        <p:spPr>
          <a:xfrm>
            <a:off x="5810250" y="1285875"/>
            <a:ext cx="484505" cy="214630"/>
          </a:xfrm>
          <a:prstGeom prst="downArrow">
            <a:avLst>
              <a:gd name="adj1" fmla="val 50000"/>
              <a:gd name="adj2" fmla="val 50000"/>
            </a:avLst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ctr"/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cap="none">
                <a:solidFill>
                  <a:srgbClr val="002060"/>
                </a:solidFill>
              </a:defRPr>
            </a:pPr>
            <a:endParaRPr/>
          </a:p>
        </p:txBody>
      </p:sp>
      <p:sp>
        <p:nvSpPr>
          <p:cNvPr id="10" name="Прямоугольник 9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IMQDgAe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IMQDgB/f38AlpaWA8zMzADAwP8Af39/AAAAAAAAAAAAAAAAAAAAAAAAAAAAIQAAABgAAAAUAAAAYAkAABUgAACgQQAAKCMAABAAAAAmAAAACAAAAP//////////MAAAABQAAAAAAAAAAAD//wAAAQAAAP//AAABAA=="/>
              </a:ext>
            </a:extLst>
          </p:cNvSpPr>
          <p:nvPr/>
        </p:nvSpPr>
        <p:spPr>
          <a:xfrm>
            <a:off x="2328204" y="4898732"/>
            <a:ext cx="7788812" cy="49974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ctr"/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solidFill>
                  <a:srgbClr val="000000"/>
                </a:solidFill>
                <a:latin typeface="Calibri" pitchFamily="2" charset="-52"/>
                <a:ea typeface="SimSun" charset="0"/>
                <a:cs typeface="Times New Roman" pitchFamily="1" charset="-52"/>
              </a:defRPr>
            </a:pPr>
            <a:r>
              <a:rPr sz="2200" cap="none" dirty="0" err="1">
                <a:latin typeface="Century Gothic" charset="0"/>
                <a:ea typeface="Century Gothic" charset="0"/>
                <a:cs typeface="Century Gothic" charset="0"/>
              </a:rPr>
              <a:t>Артериальная</a:t>
            </a:r>
            <a:r>
              <a:rPr sz="2200" cap="none" dirty="0">
                <a:latin typeface="Century Gothic" charset="0"/>
                <a:ea typeface="Century Gothic" charset="0"/>
                <a:cs typeface="Century Gothic" charset="0"/>
              </a:rPr>
              <a:t> (</a:t>
            </a:r>
            <a:r>
              <a:rPr sz="2200" cap="none" dirty="0" err="1">
                <a:latin typeface="Century Gothic" charset="0"/>
                <a:ea typeface="Century Gothic" charset="0"/>
                <a:cs typeface="Century Gothic" charset="0"/>
              </a:rPr>
              <a:t>прекапиллярная</a:t>
            </a:r>
            <a:r>
              <a:rPr sz="2200" cap="none" dirty="0">
                <a:latin typeface="Century Gothic" charset="0"/>
                <a:ea typeface="Century Gothic" charset="0"/>
                <a:cs typeface="Century Gothic" charset="0"/>
              </a:rPr>
              <a:t>) </a:t>
            </a:r>
            <a:r>
              <a:rPr sz="2000" cap="none" dirty="0" err="1">
                <a:latin typeface="Century Gothic" charset="0"/>
                <a:ea typeface="Century Gothic" charset="0"/>
                <a:cs typeface="Century Gothic" charset="0"/>
              </a:rPr>
              <a:t>легочная</a:t>
            </a:r>
            <a:r>
              <a:rPr sz="2200" cap="none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sz="2200" cap="none" dirty="0" err="1">
                <a:latin typeface="Century Gothic" charset="0"/>
                <a:ea typeface="Century Gothic" charset="0"/>
                <a:cs typeface="Century Gothic" charset="0"/>
              </a:rPr>
              <a:t>гипертензия</a:t>
            </a:r>
            <a:endParaRPr sz="2200" cap="none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" name="Прямоугольник 3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IMQDgAe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IMQDgB/f38AlpaWA8zMzADAwP8Af39/AAAAAAAAAAAAAAAAAAAAAAAAAAAAIQAAABgAAAAUAAAAAAAAAKsJAAAASwAAvwwAABAAAAAmAAAACAAAAP//////////MAAAABQAAAAAAAAAAAD//wAAAQAAAP//AAABAA=="/>
              </a:ext>
            </a:extLst>
          </p:cNvSpPr>
          <p:nvPr/>
        </p:nvSpPr>
        <p:spPr>
          <a:xfrm>
            <a:off x="1277815" y="1237957"/>
            <a:ext cx="9636369" cy="9144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ctr"/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solidFill>
                  <a:srgbClr val="000000"/>
                </a:solidFill>
                <a:latin typeface="Calibri" pitchFamily="2" charset="-52"/>
                <a:ea typeface="SimSun" charset="0"/>
                <a:cs typeface="Times New Roman" pitchFamily="1" charset="-52"/>
              </a:defRPr>
            </a:pPr>
            <a:r>
              <a:rPr lang="ru-RU" sz="2000" cap="none" dirty="0">
                <a:latin typeface="Century Gothic" charset="0"/>
                <a:ea typeface="Century Gothic" charset="0"/>
                <a:cs typeface="Century Gothic" charset="0"/>
              </a:rPr>
              <a:t>В результате затруднения оттока крови из ЛП в ЛЖ, п</a:t>
            </a:r>
            <a:r>
              <a:rPr sz="2000" cap="none" dirty="0" err="1">
                <a:latin typeface="Century Gothic" charset="0"/>
                <a:ea typeface="Century Gothic" charset="0"/>
                <a:cs typeface="Century Gothic" charset="0"/>
              </a:rPr>
              <a:t>овышение</a:t>
            </a:r>
            <a:r>
              <a:rPr lang="ru-RU" sz="2000" dirty="0">
                <a:latin typeface="Century Gothic" charset="0"/>
                <a:ea typeface="Century Gothic" charset="0"/>
                <a:cs typeface="Century Gothic" charset="0"/>
              </a:rPr>
              <a:t> давления</a:t>
            </a:r>
            <a:r>
              <a:rPr sz="2000" cap="none" dirty="0">
                <a:latin typeface="Century Gothic" charset="0"/>
                <a:ea typeface="Century Gothic" charset="0"/>
                <a:cs typeface="Century Gothic" charset="0"/>
              </a:rPr>
              <a:t> в </a:t>
            </a:r>
            <a:r>
              <a:rPr sz="2000" cap="none" dirty="0" err="1">
                <a:latin typeface="Century Gothic" charset="0"/>
                <a:ea typeface="Century Gothic" charset="0"/>
                <a:cs typeface="Century Gothic" charset="0"/>
              </a:rPr>
              <a:t>полости</a:t>
            </a:r>
            <a:r>
              <a:rPr sz="2000" cap="none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ru-RU" sz="2000" cap="none" dirty="0">
                <a:latin typeface="Century Gothic" charset="0"/>
                <a:ea typeface="Century Gothic" charset="0"/>
                <a:cs typeface="Century Gothic" charset="0"/>
              </a:rPr>
              <a:t>ЛП </a:t>
            </a:r>
            <a:r>
              <a:rPr sz="2000" cap="none" dirty="0">
                <a:latin typeface="Century Gothic" charset="0"/>
                <a:ea typeface="Century Gothic" charset="0"/>
                <a:cs typeface="Century Gothic" charset="0"/>
              </a:rPr>
              <a:t>(25 </a:t>
            </a:r>
            <a:r>
              <a:rPr sz="2000" cap="none" dirty="0" err="1">
                <a:latin typeface="Century Gothic" charset="0"/>
                <a:ea typeface="Century Gothic" charset="0"/>
                <a:cs typeface="Century Gothic" charset="0"/>
              </a:rPr>
              <a:t>мм</a:t>
            </a:r>
            <a:r>
              <a:rPr sz="2000" cap="none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sz="2000" cap="none" dirty="0" err="1">
                <a:latin typeface="Century Gothic" charset="0"/>
                <a:ea typeface="Century Gothic" charset="0"/>
                <a:cs typeface="Century Gothic" charset="0"/>
              </a:rPr>
              <a:t>рт</a:t>
            </a:r>
            <a:r>
              <a:rPr sz="2000" cap="none" dirty="0">
                <a:latin typeface="Century Gothic" charset="0"/>
                <a:ea typeface="Century Gothic" charset="0"/>
                <a:cs typeface="Century Gothic" charset="0"/>
              </a:rPr>
              <a:t>. </a:t>
            </a:r>
            <a:r>
              <a:rPr sz="2000" cap="none" dirty="0" err="1">
                <a:latin typeface="Century Gothic" charset="0"/>
                <a:ea typeface="Century Gothic" charset="0"/>
                <a:cs typeface="Century Gothic" charset="0"/>
              </a:rPr>
              <a:t>ст</a:t>
            </a:r>
            <a:r>
              <a:rPr sz="2000" cap="none" dirty="0">
                <a:latin typeface="Century Gothic" charset="0"/>
                <a:ea typeface="Century Gothic" charset="0"/>
                <a:cs typeface="Century Gothic" charset="0"/>
              </a:rPr>
              <a:t>.)</a:t>
            </a:r>
            <a:r>
              <a:rPr lang="ru-RU" sz="2000" cap="none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sz="2000" cap="none" dirty="0">
                <a:latin typeface="Century Gothic" charset="0"/>
                <a:ea typeface="Century Gothic" charset="0"/>
                <a:cs typeface="Century Gothic" charset="0"/>
              </a:rPr>
              <a:t>(</a:t>
            </a:r>
            <a:r>
              <a:rPr sz="2000" cap="none" dirty="0" err="1">
                <a:latin typeface="Century Gothic" charset="0"/>
                <a:ea typeface="Century Gothic" charset="0"/>
                <a:cs typeface="Century Gothic" charset="0"/>
              </a:rPr>
              <a:t>норма</a:t>
            </a:r>
            <a:r>
              <a:rPr sz="2000" cap="none" dirty="0">
                <a:latin typeface="Century Gothic" charset="0"/>
                <a:ea typeface="Century Gothic" charset="0"/>
                <a:cs typeface="Century Gothic" charset="0"/>
              </a:rPr>
              <a:t> 5-8 </a:t>
            </a:r>
            <a:r>
              <a:rPr sz="2000" cap="none" dirty="0" err="1">
                <a:latin typeface="Century Gothic" charset="0"/>
                <a:ea typeface="Century Gothic" charset="0"/>
                <a:cs typeface="Century Gothic" charset="0"/>
              </a:rPr>
              <a:t>мм</a:t>
            </a:r>
            <a:r>
              <a:rPr sz="2000" cap="none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sz="2000" cap="none" dirty="0" err="1">
                <a:latin typeface="Century Gothic" charset="0"/>
                <a:ea typeface="Century Gothic" charset="0"/>
                <a:cs typeface="Century Gothic" charset="0"/>
              </a:rPr>
              <a:t>рт</a:t>
            </a:r>
            <a:r>
              <a:rPr sz="2000" cap="none" dirty="0">
                <a:latin typeface="Century Gothic" charset="0"/>
                <a:ea typeface="Century Gothic" charset="0"/>
                <a:cs typeface="Century Gothic" charset="0"/>
              </a:rPr>
              <a:t>. </a:t>
            </a:r>
            <a:r>
              <a:rPr sz="2000" cap="none" dirty="0" err="1">
                <a:latin typeface="Century Gothic" charset="0"/>
                <a:ea typeface="Century Gothic" charset="0"/>
                <a:cs typeface="Century Gothic" charset="0"/>
              </a:rPr>
              <a:t>ст</a:t>
            </a:r>
            <a:r>
              <a:rPr sz="2000" cap="none" dirty="0">
                <a:latin typeface="Century Gothic" charset="0"/>
                <a:ea typeface="Century Gothic" charset="0"/>
                <a:cs typeface="Century Gothic" charset="0"/>
              </a:rPr>
              <a:t>.)</a:t>
            </a:r>
            <a:r>
              <a:rPr lang="ru-RU" sz="2000" cap="none" dirty="0">
                <a:latin typeface="Century Gothic" charset="0"/>
                <a:ea typeface="Century Gothic" charset="0"/>
                <a:cs typeface="Century Gothic" charset="0"/>
              </a:rPr>
              <a:t>, </a:t>
            </a:r>
          </a:p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solidFill>
                  <a:srgbClr val="000000"/>
                </a:solidFill>
                <a:latin typeface="Calibri" pitchFamily="2" charset="-52"/>
                <a:ea typeface="SimSun" charset="0"/>
                <a:cs typeface="Times New Roman" pitchFamily="1" charset="-52"/>
              </a:defRPr>
            </a:pPr>
            <a:r>
              <a:rPr lang="ru-RU" sz="2000" cap="none" dirty="0">
                <a:latin typeface="Century Gothic" charset="0"/>
                <a:ea typeface="Century Gothic" charset="0"/>
                <a:cs typeface="Century Gothic" charset="0"/>
              </a:rPr>
              <a:t>с последующей гипертрофией ЛП</a:t>
            </a:r>
            <a:endParaRPr sz="2000" cap="none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5" name="Стрелка вниз 32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ywAAAA0AAAAAkAAAAEgAAACQAAAASAAAAAAAAAABAAAAAAAAAAEAAABQAAAAAAAAAAAA4D8AAAAAAADgPwAAAAAAAOA/AAAAAAAA4D8AAAAAAADgPwAAAAAAAOA/AAAAAAAA4D8AAAAAAADgPwAAAAAAAOA/AAAAAAAA4D8CAAAAjAAAAAEAAAAAAAAAACBgAP///wgAAAAAAAAAAAAAAAAAAAAAAAAAAAAAAAAAAAAAZAAAAAEAAABAAAAAAAAAAAAAAAAAAAAAAAAAAAAAAAAAAAAAAAAAAAAAAAAAAAAAAAAAAAAAAAAAAAAAAAAAAAAAAAAAAAAAAAAAAAAAAAAAAAAAAAAAAAAAAAAAAAAAFAAAADwAAAABAAAAAAAAAAZJjAke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HgsYV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CBgAP///wEAAAAAAAAAAAAAAAAAAAAAAAAAAAAAAAAAAAAAAAAAAAZJjAJ/f38AlpaWA8zMzADAwP8Af39/AAAAAAAAAAAAAAAAAAAAAAAAAAAAIQAAABgAAAAUAAAAviMAACgjAAC5JgAAeiQAABAAAAAmAAAACAAAAP//////////MAAAABQAAAAAAAAAAID//wCAAAAAAP//AIAAAA=="/>
              </a:ext>
            </a:extLst>
          </p:cNvSpPr>
          <p:nvPr/>
        </p:nvSpPr>
        <p:spPr>
          <a:xfrm>
            <a:off x="5810250" y="5715000"/>
            <a:ext cx="484505" cy="214630"/>
          </a:xfrm>
          <a:prstGeom prst="downArrow">
            <a:avLst>
              <a:gd name="adj1" fmla="val 50000"/>
              <a:gd name="adj2" fmla="val 50000"/>
            </a:avLst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ctr"/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/>
          </a:p>
        </p:txBody>
      </p:sp>
      <p:sp>
        <p:nvSpPr>
          <p:cNvPr id="11" name="Прямоугольник 10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IMQDgAe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IMQDgB/f38AlpaWA8zMzADAwP8Af39/AAAAAAAAAAAAAAAAAAAAAAAAAAAAIQAAABgAAAAUAAAAYAkAAJkjAACgQQAArCYAABAAAAAmAAAACAAAAP//////////MAAAABQAAAAAAAAAAAD//wAAAQAAAP//AAABAA=="/>
              </a:ext>
            </a:extLst>
          </p:cNvSpPr>
          <p:nvPr/>
        </p:nvSpPr>
        <p:spPr>
          <a:xfrm>
            <a:off x="3481754" y="5420995"/>
            <a:ext cx="5228492" cy="49974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ctr"/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solidFill>
                  <a:srgbClr val="000000"/>
                </a:solidFill>
                <a:latin typeface="Calibri" pitchFamily="2" charset="-52"/>
                <a:ea typeface="SimSun" charset="0"/>
                <a:cs typeface="Times New Roman" pitchFamily="1" charset="-52"/>
              </a:defRPr>
            </a:pPr>
            <a:r>
              <a:rPr sz="2200" cap="none" dirty="0" err="1">
                <a:latin typeface="Century Gothic" charset="0"/>
                <a:ea typeface="Century Gothic" charset="0"/>
                <a:cs typeface="Century Gothic" charset="0"/>
              </a:rPr>
              <a:t>Гипертрофия</a:t>
            </a:r>
            <a:r>
              <a:rPr sz="2200" cap="none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sz="2200" cap="none" dirty="0" err="1">
                <a:latin typeface="Century Gothic" charset="0"/>
                <a:ea typeface="Century Gothic" charset="0"/>
                <a:cs typeface="Century Gothic" charset="0"/>
              </a:rPr>
              <a:t>правого</a:t>
            </a:r>
            <a:r>
              <a:rPr sz="2200" cap="none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sz="2000" cap="none" dirty="0" err="1">
                <a:latin typeface="Century Gothic" charset="0"/>
                <a:ea typeface="Century Gothic" charset="0"/>
                <a:cs typeface="Century Gothic" charset="0"/>
              </a:rPr>
              <a:t>желудочка</a:t>
            </a:r>
            <a:endParaRPr sz="2000" cap="none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7" name="Стрелка вниз 34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ywAAAA0AAAAAkAAAAEgAAACQAAAASAAAAAAAAAABAAAAAAAAAAEAAABQAAAAAAAAAAAA4D8AAAAAAADgPwAAAAAAAOA/AAAAAAAA4D8AAAAAAADgPwAAAAAAAOA/AAAAAAAA4D8AAAAAAADgPwAAAAAAAOA/AAAAAAAA4D8CAAAAjAAAAAEAAAAAAAAAACBgAP///wgAAAAAAAAAAAAAAAAAAAAAAAAAAAAAAAAAAAAAZAAAAAEAAABAAAAAAAAAAAAAAAAAAAAAAAAAAAAAAAAAAAAAAAAAAAAAAAAAAAAAAAAAAAAAAAAAAAAAAAAAAAAAAAAAAAAAAAAAAAAAAAAAAAAAAAAAAAAAAAAAAAAAFAAAADwAAAABAAAAAAAAAAZJjAke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P///3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CBgAP///wEAAAAAAAAAAAAAAAAAAAAAAAAAAAAAAAAAAAAAAAAAAAZJjAJ/f38AlpaWA8zMzADAwP8Af39/AAAAAAAAAAAAAAAAAAAAAAAAAAAAIQAAABgAAAAUAAAAviMAAF4aAAC5JgAAsBsAABAAAAAmAAAACAAAAP//////////MAAAABQAAAAAAAAAAID//wCAAAAAAP//AIAAAA=="/>
              </a:ext>
            </a:extLst>
          </p:cNvSpPr>
          <p:nvPr/>
        </p:nvSpPr>
        <p:spPr>
          <a:xfrm>
            <a:off x="5810250" y="4286250"/>
            <a:ext cx="484505" cy="214630"/>
          </a:xfrm>
          <a:prstGeom prst="downArrow">
            <a:avLst>
              <a:gd name="adj1" fmla="val 50000"/>
              <a:gd name="adj2" fmla="val 50000"/>
            </a:avLst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ctr"/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/>
          </a:p>
        </p:txBody>
      </p:sp>
      <p:sp>
        <p:nvSpPr>
          <p:cNvPr id="9" name="Прямоугольник 8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IMQDgAe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IMQDgB/f38AlpaWA8zMzADAwP8Af39/AAAAAAAAAAAAAAAAAAAAAAAAAAAAIQAAABgAAAAUAAAAhwAAALAbAADjSQAAwx4AABAAAAAmAAAACAAAAP//////////MAAAABQAAAAAAAAAAAD//wAAAQAAAP//AAABAA=="/>
              </a:ext>
            </a:extLst>
          </p:cNvSpPr>
          <p:nvPr/>
        </p:nvSpPr>
        <p:spPr>
          <a:xfrm>
            <a:off x="1250339" y="4233594"/>
            <a:ext cx="9691321" cy="63382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ctr"/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solidFill>
                  <a:srgbClr val="000000"/>
                </a:solidFill>
                <a:latin typeface="Calibri" pitchFamily="2" charset="-52"/>
                <a:ea typeface="SimSun" charset="0"/>
                <a:cs typeface="Times New Roman" pitchFamily="1" charset="-52"/>
              </a:defRPr>
            </a:pPr>
            <a:r>
              <a:rPr sz="2200" cap="none" dirty="0" err="1">
                <a:latin typeface="Century Gothic" charset="0"/>
                <a:ea typeface="Century Gothic" charset="0"/>
                <a:cs typeface="Century Gothic" charset="0"/>
              </a:rPr>
              <a:t>Значительное</a:t>
            </a:r>
            <a:r>
              <a:rPr sz="2200" cap="none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sz="2200" cap="none" dirty="0" err="1">
                <a:latin typeface="Century Gothic" charset="0"/>
                <a:ea typeface="Century Gothic" charset="0"/>
                <a:cs typeface="Century Gothic" charset="0"/>
              </a:rPr>
              <a:t>повышение</a:t>
            </a:r>
            <a:r>
              <a:rPr sz="2200" cap="none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sz="2200" cap="none" dirty="0" err="1">
                <a:latin typeface="Century Gothic" charset="0"/>
                <a:ea typeface="Century Gothic" charset="0"/>
                <a:cs typeface="Century Gothic" charset="0"/>
              </a:rPr>
              <a:t>давления</a:t>
            </a:r>
            <a:r>
              <a:rPr sz="2200" cap="none" dirty="0">
                <a:latin typeface="Century Gothic" charset="0"/>
                <a:ea typeface="Century Gothic" charset="0"/>
                <a:cs typeface="Century Gothic" charset="0"/>
              </a:rPr>
              <a:t> в a. </a:t>
            </a:r>
            <a:r>
              <a:rPr sz="2000" cap="none" dirty="0">
                <a:latin typeface="Century Gothic" charset="0"/>
                <a:ea typeface="Century Gothic" charset="0"/>
                <a:cs typeface="Century Gothic" charset="0"/>
              </a:rPr>
              <a:t>Pulmonalis</a:t>
            </a:r>
            <a:r>
              <a:rPr sz="2200" cap="none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sz="2200" cap="none" dirty="0" err="1">
                <a:latin typeface="Century Gothic" charset="0"/>
                <a:ea typeface="Century Gothic" charset="0"/>
                <a:cs typeface="Century Gothic" charset="0"/>
              </a:rPr>
              <a:t>до</a:t>
            </a:r>
            <a:r>
              <a:rPr sz="2200" cap="none" dirty="0">
                <a:latin typeface="Century Gothic" charset="0"/>
                <a:ea typeface="Century Gothic" charset="0"/>
                <a:cs typeface="Century Gothic" charset="0"/>
              </a:rPr>
              <a:t> 200 </a:t>
            </a:r>
            <a:r>
              <a:rPr sz="2200" cap="none" dirty="0" err="1">
                <a:latin typeface="Century Gothic" charset="0"/>
                <a:ea typeface="Century Gothic" charset="0"/>
                <a:cs typeface="Century Gothic" charset="0"/>
              </a:rPr>
              <a:t>мм</a:t>
            </a:r>
            <a:r>
              <a:rPr sz="2200" cap="none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sz="2200" cap="none" dirty="0" err="1">
                <a:latin typeface="Century Gothic" charset="0"/>
                <a:ea typeface="Century Gothic" charset="0"/>
                <a:cs typeface="Century Gothic" charset="0"/>
              </a:rPr>
              <a:t>рт</a:t>
            </a:r>
            <a:r>
              <a:rPr sz="2200" cap="none" dirty="0">
                <a:latin typeface="Century Gothic" charset="0"/>
                <a:ea typeface="Century Gothic" charset="0"/>
                <a:cs typeface="Century Gothic" charset="0"/>
              </a:rPr>
              <a:t>. </a:t>
            </a:r>
            <a:r>
              <a:rPr sz="2200" cap="none" dirty="0" err="1">
                <a:latin typeface="Century Gothic" charset="0"/>
                <a:ea typeface="Century Gothic" charset="0"/>
                <a:cs typeface="Century Gothic" charset="0"/>
              </a:rPr>
              <a:t>ст</a:t>
            </a:r>
            <a:r>
              <a:rPr sz="2200" cap="none" dirty="0">
                <a:latin typeface="Century Gothic" charset="0"/>
                <a:ea typeface="Century Gothic" charset="0"/>
                <a:cs typeface="Century Gothic" charset="0"/>
              </a:rPr>
              <a:t>. </a:t>
            </a:r>
          </a:p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solidFill>
                  <a:srgbClr val="000000"/>
                </a:solidFill>
                <a:latin typeface="Calibri" pitchFamily="2" charset="-52"/>
                <a:ea typeface="SimSun" charset="0"/>
                <a:cs typeface="Times New Roman" pitchFamily="1" charset="-52"/>
              </a:defRPr>
            </a:pPr>
            <a:r>
              <a:rPr sz="2200" cap="none" dirty="0">
                <a:latin typeface="Century Gothic" charset="0"/>
                <a:ea typeface="Century Gothic" charset="0"/>
                <a:cs typeface="Century Gothic" charset="0"/>
              </a:rPr>
              <a:t>(</a:t>
            </a:r>
            <a:r>
              <a:rPr sz="2200" cap="none" dirty="0" err="1">
                <a:latin typeface="Century Gothic" charset="0"/>
                <a:ea typeface="Century Gothic" charset="0"/>
                <a:cs typeface="Century Gothic" charset="0"/>
              </a:rPr>
              <a:t>при</a:t>
            </a:r>
            <a:r>
              <a:rPr sz="2200" cap="none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sz="2200" cap="none" dirty="0" err="1">
                <a:latin typeface="Century Gothic" charset="0"/>
                <a:ea typeface="Century Gothic" charset="0"/>
                <a:cs typeface="Century Gothic" charset="0"/>
              </a:rPr>
              <a:t>норме</a:t>
            </a:r>
            <a:r>
              <a:rPr sz="2200" cap="none" dirty="0">
                <a:latin typeface="Century Gothic" charset="0"/>
                <a:ea typeface="Century Gothic" charset="0"/>
                <a:cs typeface="Century Gothic" charset="0"/>
              </a:rPr>
              <a:t> 25 </a:t>
            </a:r>
            <a:r>
              <a:rPr sz="2200" cap="none" dirty="0" err="1">
                <a:latin typeface="Century Gothic" charset="0"/>
                <a:ea typeface="Century Gothic" charset="0"/>
                <a:cs typeface="Century Gothic" charset="0"/>
              </a:rPr>
              <a:t>мм</a:t>
            </a:r>
            <a:r>
              <a:rPr sz="2200" cap="none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sz="2200" cap="none" dirty="0" err="1">
                <a:latin typeface="Century Gothic" charset="0"/>
                <a:ea typeface="Century Gothic" charset="0"/>
                <a:cs typeface="Century Gothic" charset="0"/>
              </a:rPr>
              <a:t>рт</a:t>
            </a:r>
            <a:r>
              <a:rPr sz="2200" cap="none" dirty="0">
                <a:latin typeface="Century Gothic" charset="0"/>
                <a:ea typeface="Century Gothic" charset="0"/>
                <a:cs typeface="Century Gothic" charset="0"/>
              </a:rPr>
              <a:t>. </a:t>
            </a:r>
            <a:r>
              <a:rPr sz="2200" cap="none" dirty="0" err="1">
                <a:latin typeface="Century Gothic" charset="0"/>
                <a:ea typeface="Century Gothic" charset="0"/>
                <a:cs typeface="Century Gothic" charset="0"/>
              </a:rPr>
              <a:t>ст</a:t>
            </a:r>
            <a:r>
              <a:rPr sz="2200" cap="none" dirty="0">
                <a:latin typeface="Century Gothic" charset="0"/>
                <a:ea typeface="Century Gothic" charset="0"/>
                <a:cs typeface="Century Gothic" charset="0"/>
              </a:rPr>
              <a:t>.)</a:t>
            </a:r>
          </a:p>
        </p:txBody>
      </p:sp>
      <p:sp>
        <p:nvSpPr>
          <p:cNvPr id="8" name="Прямоугольник 7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IMQDgAe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IMQDgB/f38AlpaWA8zMzADAwP8Af39/AAAAAAAAAAAAAAAAAAAAAAAAAAAAIQAAABgAAAAUAAAAOwEAALsXAADjSQAAzxoAABAAAAAmAAAACAAAAP//////////MAAAABQAAAAAAAAAAAD//wAAAQAAAP//AAABAA=="/>
              </a:ext>
            </a:extLst>
          </p:cNvSpPr>
          <p:nvPr/>
        </p:nvSpPr>
        <p:spPr>
          <a:xfrm>
            <a:off x="2763495" y="3178810"/>
            <a:ext cx="6665009" cy="50038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ctr"/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solidFill>
                  <a:srgbClr val="000000"/>
                </a:solidFill>
                <a:latin typeface="Calibri" pitchFamily="2" charset="-52"/>
                <a:ea typeface="SimSun" charset="0"/>
                <a:cs typeface="Times New Roman" pitchFamily="1" charset="-52"/>
              </a:defRPr>
            </a:pPr>
            <a:r>
              <a:rPr sz="2200" cap="none" dirty="0" err="1">
                <a:latin typeface="Century Gothic" charset="0"/>
                <a:ea typeface="Century Gothic" charset="0"/>
                <a:cs typeface="Century Gothic" charset="0"/>
              </a:rPr>
              <a:t>Рефлекторное</a:t>
            </a:r>
            <a:r>
              <a:rPr sz="2200" cap="none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sz="2200" cap="none" dirty="0" err="1">
                <a:latin typeface="Century Gothic" charset="0"/>
                <a:ea typeface="Century Gothic" charset="0"/>
                <a:cs typeface="Century Gothic" charset="0"/>
              </a:rPr>
              <a:t>сужение</a:t>
            </a:r>
            <a:r>
              <a:rPr sz="2200" cap="none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sz="2000" cap="none" dirty="0" err="1">
                <a:latin typeface="Century Gothic" charset="0"/>
                <a:ea typeface="Century Gothic" charset="0"/>
                <a:cs typeface="Century Gothic" charset="0"/>
              </a:rPr>
              <a:t>легочных</a:t>
            </a:r>
            <a:r>
              <a:rPr sz="2200" cap="none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sz="2200" cap="none" dirty="0" err="1">
                <a:latin typeface="Century Gothic" charset="0"/>
                <a:ea typeface="Century Gothic" charset="0"/>
                <a:cs typeface="Century Gothic" charset="0"/>
              </a:rPr>
              <a:t>артериол</a:t>
            </a:r>
            <a:endParaRPr sz="2200" cap="none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7" name="Прямоугольник 6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IMQDgAe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IMQDgB/f38AlpaWA8zMzADAwP8Af39/AAAAAAAAAAAAAAAAAAAAAAAAAAAAIQAAABgAAAAUAAAAYAkAADcUAACgQQAASxcAABAAAAAmAAAACAAAAP//////////MAAAABQAAAAAAAAAAAD//wAAAQAAAP//AAABAA=="/>
              </a:ext>
            </a:extLst>
          </p:cNvSpPr>
          <p:nvPr/>
        </p:nvSpPr>
        <p:spPr>
          <a:xfrm>
            <a:off x="3291840" y="2667147"/>
            <a:ext cx="5608320" cy="50038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ctr"/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solidFill>
                  <a:srgbClr val="000000"/>
                </a:solidFill>
                <a:latin typeface="Calibri" pitchFamily="2" charset="-52"/>
                <a:ea typeface="SimSun" charset="0"/>
                <a:cs typeface="Times New Roman" pitchFamily="1" charset="-52"/>
              </a:defRPr>
            </a:pPr>
            <a:r>
              <a:rPr sz="2200" cap="none" dirty="0" err="1">
                <a:latin typeface="Century Gothic" charset="0"/>
                <a:ea typeface="Century Gothic" charset="0"/>
                <a:cs typeface="Century Gothic" charset="0"/>
              </a:rPr>
              <a:t>Рефлекс</a:t>
            </a:r>
            <a:r>
              <a:rPr sz="2200" cap="none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sz="2200" cap="none" dirty="0" err="1">
                <a:latin typeface="Century Gothic" charset="0"/>
                <a:ea typeface="Century Gothic" charset="0"/>
                <a:cs typeface="Century Gothic" charset="0"/>
              </a:rPr>
              <a:t>Китаева</a:t>
            </a:r>
            <a:r>
              <a:rPr sz="2200" cap="none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sz="2200" b="1" cap="none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(«</a:t>
            </a:r>
            <a:r>
              <a:rPr sz="2000" b="1" cap="none" dirty="0" err="1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второй</a:t>
            </a:r>
            <a:r>
              <a:rPr sz="2200" b="1" cap="none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sz="2200" b="1" cap="none" dirty="0" err="1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барьер</a:t>
            </a:r>
            <a:r>
              <a:rPr sz="2200" b="1" cap="none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»)</a:t>
            </a:r>
          </a:p>
        </p:txBody>
      </p:sp>
      <p:sp>
        <p:nvSpPr>
          <p:cNvPr id="21" name="Стрелка вниз 38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ywAAAA0AAAAAkAAAAEgAAACQAAAASAAAAAAAAAABAAAAAAAAAAEAAABQAAAAAAAAAAAA4D8AAAAAAADgPwAAAAAAAOA/AAAAAAAA4D8AAAAAAADgPwAAAAAAAOA/AAAAAAAA4D8AAAAAAADgPwAAAAAAAOA/AAAAAAAA4D8CAAAAjAAAAAEAAAAAAAAAACBgAP///wgAAAAAAAAAAAAAAAAAAAAAAAAAAAAAAAAAAAAAZAAAAAEAAABAAAAAAAAAAAAAAAAAAAAAAAAAAAAAAAAAAAAAAAAAAAAAAAAAAAAAAAAAAAAAAAAAAAAAAAAAAAAAAAAAAAAAAAAAAAAAAAAAAAAAAAAAAAAAAAAAAAAAFAAAADwAAAABAAAAAAAAAAZJjAke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JwC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CBgAP///wEAAAAAAAAAAAAAAAAAAAAAAAAAAAAAAAAAAAAAAAAAAAZJjAJ/f38AlpaWA8zMzADAwP8Af39/AAAAAAAAAAAAAAAAAAAAAAAAAAAAIQAAABgAAAAUAAAAviMAAKANAAC5JgAA8Q4AABAAAAAmAAAACAAAAP//////////MAAAABQAAAAAAAAAAID//wCAAAAAAP//AIAAAA=="/>
              </a:ext>
            </a:extLst>
          </p:cNvSpPr>
          <p:nvPr/>
        </p:nvSpPr>
        <p:spPr>
          <a:xfrm>
            <a:off x="5810250" y="2214880"/>
            <a:ext cx="484505" cy="213995"/>
          </a:xfrm>
          <a:prstGeom prst="downArrow">
            <a:avLst>
              <a:gd name="adj1" fmla="val 50000"/>
              <a:gd name="adj2" fmla="val 50000"/>
            </a:avLst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ctr"/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/>
          </a:p>
        </p:txBody>
      </p:sp>
      <p:sp>
        <p:nvSpPr>
          <p:cNvPr id="6" name="Прямоугольник 5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IMQDgAe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IMQDgB/f38AlpaWA8zMzADAwP8Af39/AAAAAAAAAAAAAAAAAAAAAAAAAAAAIQAAABgAAAAUAAAA7gIAACQRAAAgSQAANxQAABAAAAAmAAAACAAAAP//////////MAAAABQAAAAAAAAAAAD//wAAAQAAAP//AAABAA=="/>
              </a:ext>
            </a:extLst>
          </p:cNvSpPr>
          <p:nvPr/>
        </p:nvSpPr>
        <p:spPr>
          <a:xfrm>
            <a:off x="1199417" y="3658577"/>
            <a:ext cx="9793165" cy="49974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ctr"/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solidFill>
                  <a:srgbClr val="000000"/>
                </a:solidFill>
                <a:latin typeface="Calibri" pitchFamily="2" charset="-52"/>
                <a:ea typeface="SimSun" charset="0"/>
                <a:cs typeface="Times New Roman" pitchFamily="1" charset="-52"/>
              </a:defRPr>
            </a:pPr>
            <a:r>
              <a:rPr sz="2200" cap="none" dirty="0" err="1">
                <a:latin typeface="Century Gothic" charset="0"/>
                <a:ea typeface="Century Gothic" charset="0"/>
                <a:cs typeface="Century Gothic" charset="0"/>
              </a:rPr>
              <a:t>Легочная</a:t>
            </a:r>
            <a:r>
              <a:rPr sz="2200" cap="none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sz="2200" cap="none" dirty="0" err="1">
                <a:latin typeface="Century Gothic" charset="0"/>
                <a:ea typeface="Century Gothic" charset="0"/>
                <a:cs typeface="Century Gothic" charset="0"/>
              </a:rPr>
              <a:t>гипертензия</a:t>
            </a:r>
            <a:r>
              <a:rPr sz="2200" cap="none" dirty="0">
                <a:latin typeface="Century Gothic" charset="0"/>
                <a:ea typeface="Century Gothic" charset="0"/>
                <a:cs typeface="Century Gothic" charset="0"/>
              </a:rPr>
              <a:t> (</a:t>
            </a:r>
            <a:r>
              <a:rPr sz="2200" cap="none" dirty="0" err="1">
                <a:latin typeface="Century Gothic" charset="0"/>
                <a:ea typeface="Century Gothic" charset="0"/>
                <a:cs typeface="Century Gothic" charset="0"/>
              </a:rPr>
              <a:t>пассивная</a:t>
            </a:r>
            <a:r>
              <a:rPr sz="2200" cap="none" dirty="0">
                <a:latin typeface="Century Gothic" charset="0"/>
                <a:ea typeface="Century Gothic" charset="0"/>
                <a:cs typeface="Century Gothic" charset="0"/>
              </a:rPr>
              <a:t>, </a:t>
            </a:r>
            <a:r>
              <a:rPr sz="2000" cap="none" dirty="0" err="1">
                <a:latin typeface="Century Gothic" charset="0"/>
                <a:ea typeface="Century Gothic" charset="0"/>
                <a:cs typeface="Century Gothic" charset="0"/>
              </a:rPr>
              <a:t>ретроградная</a:t>
            </a:r>
            <a:r>
              <a:rPr sz="2200" cap="none" dirty="0">
                <a:latin typeface="Century Gothic" charset="0"/>
                <a:ea typeface="Century Gothic" charset="0"/>
                <a:cs typeface="Century Gothic" charset="0"/>
              </a:rPr>
              <a:t>, </a:t>
            </a:r>
            <a:r>
              <a:rPr sz="2200" cap="none" dirty="0" err="1">
                <a:latin typeface="Century Gothic" charset="0"/>
                <a:ea typeface="Century Gothic" charset="0"/>
                <a:cs typeface="Century Gothic" charset="0"/>
              </a:rPr>
              <a:t>посткапиллярная</a:t>
            </a:r>
            <a:r>
              <a:rPr sz="2200" cap="none" dirty="0">
                <a:latin typeface="Century Gothic" charset="0"/>
                <a:ea typeface="Century Gothic" charset="0"/>
                <a:cs typeface="Century Gothic" charset="0"/>
              </a:rPr>
              <a:t>)</a:t>
            </a:r>
          </a:p>
        </p:txBody>
      </p:sp>
      <p:sp>
        <p:nvSpPr>
          <p:cNvPr id="5" name="Прямоугольник 4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IMQDgAe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IMQDgB/f38AlpaWA8zMzADAwP8Af39/AAAAAAAAAAAAAAAAAAAAAAAAAAAAIQAAABgAAAAUAAAAYAkAABAOAACgQQAAJBEAABAAAAAmAAAACAAAAP//////////MAAAABQAAAAAAAAAAAD//wAAAQAAAP//AAABAA=="/>
              </a:ext>
            </a:extLst>
          </p:cNvSpPr>
          <p:nvPr/>
        </p:nvSpPr>
        <p:spPr>
          <a:xfrm>
            <a:off x="3327009" y="2145323"/>
            <a:ext cx="5537982" cy="50038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ctr"/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solidFill>
                  <a:srgbClr val="000000"/>
                </a:solidFill>
                <a:latin typeface="Calibri" pitchFamily="2" charset="-52"/>
                <a:ea typeface="SimSun" charset="0"/>
                <a:cs typeface="Times New Roman" pitchFamily="1" charset="-52"/>
              </a:defRPr>
            </a:pPr>
            <a:r>
              <a:rPr lang="ru-RU" sz="2200" cap="none" dirty="0">
                <a:latin typeface="Century Gothic" charset="0"/>
                <a:ea typeface="Century Gothic" charset="0"/>
                <a:cs typeface="Century Gothic" charset="0"/>
              </a:rPr>
              <a:t>Перегрузк</a:t>
            </a:r>
            <a:r>
              <a:rPr lang="ru-RU" sz="2200" dirty="0">
                <a:latin typeface="Century Gothic" charset="0"/>
                <a:ea typeface="Century Gothic" charset="0"/>
                <a:cs typeface="Century Gothic" charset="0"/>
              </a:rPr>
              <a:t>а МКК</a:t>
            </a:r>
            <a:endParaRPr sz="2200" cap="none" dirty="0"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AAAAB/f38AlpaWA8zMzADAwP8Af39/AAAAAAAAAAAAAAAAAAAAAAAAAAAAIQAAABgAAAAUAAAAWQEAAKQBAADBRwAA7wUAABAAAAAmAAAACAAAAP//////////MAAAABQAAAAAAAAAAAD//wAAAQAAAP//AAABAA=="/>
              </a:ext>
            </a:extLst>
          </p:cNvSpPr>
          <p:nvPr/>
        </p:nvSpPr>
        <p:spPr>
          <a:xfrm>
            <a:off x="373380" y="620713"/>
            <a:ext cx="11445240" cy="6978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ctr">
              <a:spcBef>
                <a:spcPts val="0"/>
              </a:spcBef>
            </a:pPr>
            <a:r>
              <a:rPr lang="ru-RU" sz="2800" b="1" dirty="0">
                <a:solidFill>
                  <a:srgbClr val="C00000"/>
                </a:solidFill>
              </a:rPr>
              <a:t>ЭКГ-картина на этапе гипертрофии левого предсердия</a:t>
            </a:r>
            <a:endParaRPr sz="4800" b="1" cap="none" dirty="0">
              <a:solidFill>
                <a:srgbClr val="C00000"/>
              </a:solidFill>
            </a:endParaRPr>
          </a:p>
        </p:txBody>
      </p:sp>
      <p:pic>
        <p:nvPicPr>
          <p:cNvPr id="5" name="Изображение2"/>
          <p:cNvPicPr>
            <a:picLocks noChangeAspect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8_32snZxMAAAAlAAAAEQAAAC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AcAAAA4AAAAAAAAAAAAAAAAAAAA////AAAAAAAAAAAAAAAAAAAAAAAAAAAAAAAAAAAAAABkAAAAZAAAAAAAAAAjAAAABAAAAGQAAAAXAAAAFAAAAAAAAAAAAAAA/38AAP9/AAAAAAAACQAAAAQAAAAR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P///wX///8BAAAAAAAAAAAAAAAAAAAAAAAAAAAAAAAAAAAAAAAAAAAGSYwCf39/AJaWlgPMzMwAwMD/AH9/fwAAAAAAAAAAAAAAAAD///8AAAAAACEAAAAYAAAAFAAAAI0xAAC8FAAAvkYAAJokAAAQAAAAJgAAAAgAAAD//////////zAAAAAUAAAAAAAAAAAA//8AAAEAAAD//wAAAQA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7798581" y="1330765"/>
            <a:ext cx="3444875" cy="257937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" name="Picture 3"/>
          <p:cNvPicPr>
            <a:picLocks noChangeAspect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8_32snZxMAAAAlAAAAEQAAAC0A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AcAAAA4AAAAAAAAAAAAAAAAAAAA////AAAAAAAAAAAAAAAAAAAAAAAAAAAAAAAAAAAAAABkAAAAZAAAAAAAAAAjAAAABAAAAGQAAAAXAAAAFAAAAAAAAAAAAAAA/38AAP9/AAAAAAAACQAAAAQAAAD/////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P///wX///8BAAAAAAAAAAAAAAAAAAAAAAAAAAAAAAAAAAAAAAAAAAAGSYwCf39/AJaWlgPMzMwAwMD/AH9/fwAAAAAAAAAAAAAAAAD///8AAAAAACEAAAAYAAAAFAAAAHguAAAoCQAAM0oAAAcUAAAQAAAAJgAAAAgAAAD//////////zAAAAAUAAAAAAAAAAAA//8AAAEAAAD//wAAAQA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6988810" y="4091990"/>
            <a:ext cx="4507865" cy="176720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Линия1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C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BAAAAAAAAAAZJjAkUAAAAAQAAABQAAAAUAAAAFAAAAAEAAAAAAAAAZAAAAGQAAAABAAAAlgAAAJY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zT8AALwhAABEQAAA7yIAABAAAAAmAAAACAAAAP//////////MAAAABQAAAAAAAAAAAD//wAAAQAAAP//AAABAA=="/>
              </a:ext>
            </a:extLst>
          </p:cNvSpPr>
          <p:nvPr/>
        </p:nvSpPr>
        <p:spPr>
          <a:xfrm flipH="1" flipV="1">
            <a:off x="10371455" y="5483860"/>
            <a:ext cx="75565" cy="194945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headEnd type="none"/>
            <a:tailEnd type="stealth" w="lg" len="lg"/>
          </a:ln>
          <a:effectLst/>
        </p:spPr>
      </p:sp>
      <p:sp>
        <p:nvSpPr>
          <p:cNvPr id="7" name="Линия2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C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BAAAAAAAAAAZJjAkUAAAAAQAAABQAAAAUAAAAFAAAAAEAAAAAAAAAZAAAAGQAAAABAAAAlgAAAJY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Q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REQAAAAhAAC8RAAAqyIAABAAAAAmAAAACAAAAP//////////MAAAABQAAAAAAAAAAAD//wAAAQAAAP//AAABAA=="/>
              </a:ext>
            </a:extLst>
          </p:cNvSpPr>
          <p:nvPr/>
        </p:nvSpPr>
        <p:spPr>
          <a:xfrm flipH="1" flipV="1">
            <a:off x="11097260" y="5364480"/>
            <a:ext cx="76200" cy="271145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headEnd type="none"/>
            <a:tailEnd type="stealth" w="lg" len="lg"/>
          </a:ln>
          <a:effectLst/>
        </p:spPr>
      </p:sp>
      <p:sp>
        <p:nvSpPr>
          <p:cNvPr id="8" name="Линия3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C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BAAAAAAAAAAZJjAkUAAAAAQAAABQAAAAUAAAAFAAAAAEAAAAAAAAAZAAAAGQAAAABAAAAlgAAAJY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dzIAABEfAAAiMwAAESAAABAAAAAmAAAACAAAAP//////////MAAAABQAAAAAAAAAAAD//wAAAQAAAP//AAABAA=="/>
              </a:ext>
            </a:extLst>
          </p:cNvSpPr>
          <p:nvPr/>
        </p:nvSpPr>
        <p:spPr>
          <a:xfrm flipH="1" flipV="1">
            <a:off x="8203565" y="5050155"/>
            <a:ext cx="108585" cy="16256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headEnd type="none"/>
            <a:tailEnd type="stealth" w="lg" len="lg"/>
          </a:ln>
          <a:effectLst/>
        </p:spPr>
      </p:sp>
      <p:sp>
        <p:nvSpPr>
          <p:cNvPr id="9" name="Текстовое поле1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3ycAAHklAAAASwAAmSkAAAAAAAAmAAAACAAAAP//////////MAAAABQAAAAAAAAAAAD//wAAAQAAAP//AAABAA=="/>
              </a:ext>
            </a:extLst>
          </p:cNvSpPr>
          <p:nvPr/>
        </p:nvSpPr>
        <p:spPr>
          <a:xfrm>
            <a:off x="5918737" y="6129338"/>
            <a:ext cx="5710555" cy="6705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r"/>
            <a:r>
              <a:rPr lang="ru-RU" sz="1000" cap="none" dirty="0"/>
              <a:t>«Электрокардиограмма: анализ и интерпретация» А.В. </a:t>
            </a:r>
            <a:r>
              <a:rPr lang="ru-RU" sz="1000" cap="none" dirty="0" err="1"/>
              <a:t>Струтынский</a:t>
            </a:r>
            <a:r>
              <a:rPr lang="ru-RU" sz="1000" cap="none" dirty="0"/>
              <a:t>, 2023 г.</a:t>
            </a:r>
          </a:p>
          <a:p>
            <a:pPr algn="r"/>
            <a:r>
              <a:rPr lang="ru-RU" sz="1000" i="1" cap="none" dirty="0"/>
              <a:t> </a:t>
            </a:r>
            <a:r>
              <a:rPr lang="ru-RU" sz="1000" i="1" dirty="0"/>
              <a:t>Рисунок</a:t>
            </a:r>
            <a:r>
              <a:rPr lang="ru-RU" sz="1000" i="1" cap="none" dirty="0"/>
              <a:t>: </a:t>
            </a:r>
            <a:r>
              <a:rPr lang="ru-RU" sz="1000" cap="none" dirty="0">
                <a:latin typeface="Times New Roman" pitchFamily="1" charset="-52"/>
                <a:ea typeface="Century Gothic" charset="0"/>
                <a:cs typeface="Times New Roman" pitchFamily="1" charset="-52"/>
              </a:rPr>
              <a:t>«Электрокардиограмма: анализ и интерпретация» А.В. </a:t>
            </a:r>
            <a:r>
              <a:rPr lang="ru-RU" sz="1000" cap="none" dirty="0" err="1">
                <a:latin typeface="Times New Roman" pitchFamily="1" charset="-52"/>
                <a:ea typeface="Century Gothic" charset="0"/>
                <a:cs typeface="Times New Roman" pitchFamily="1" charset="-52"/>
              </a:rPr>
              <a:t>Струтынский</a:t>
            </a:r>
            <a:r>
              <a:rPr lang="ru-RU" sz="1000" cap="none" dirty="0">
                <a:latin typeface="Times New Roman" pitchFamily="1" charset="-52"/>
                <a:ea typeface="Century Gothic" charset="0"/>
                <a:cs typeface="Times New Roman" pitchFamily="1" charset="-52"/>
              </a:rPr>
              <a:t>, 2023 г.</a:t>
            </a:r>
          </a:p>
          <a:p>
            <a:pPr algn="r"/>
            <a:endParaRPr lang="ru-RU" sz="1000" cap="none" dirty="0">
              <a:latin typeface="Times New Roman" pitchFamily="1" charset="-52"/>
              <a:ea typeface="Century Gothic" charset="0"/>
              <a:cs typeface="Times New Roman" pitchFamily="1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A87818-351F-E346-61B6-FB01DF73FE4E}"/>
              </a:ext>
            </a:extLst>
          </p:cNvPr>
          <p:cNvSpPr txBox="1"/>
          <p:nvPr/>
        </p:nvSpPr>
        <p:spPr>
          <a:xfrm>
            <a:off x="695325" y="1491238"/>
            <a:ext cx="6098344" cy="459700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x-none" sz="2400" dirty="0">
                <a:solidFill>
                  <a:srgbClr val="01080F"/>
                </a:solidFill>
                <a:latin typeface="+mn-lt"/>
              </a:rPr>
              <a:t>увеличение продолжительности зубца Р в отведениях I, II, aVL,V5-V6&gt; 0.1 с.</a:t>
            </a:r>
            <a:endParaRPr lang="ru-RU" sz="2400" dirty="0">
              <a:solidFill>
                <a:srgbClr val="01080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1080F"/>
                </a:solidFill>
                <a:latin typeface="+mn-lt"/>
              </a:rPr>
              <a:t>р</a:t>
            </a:r>
            <a:r>
              <a:rPr lang="x-none" sz="2400" dirty="0">
                <a:solidFill>
                  <a:srgbClr val="01080F"/>
                </a:solidFill>
                <a:latin typeface="+mn-lt"/>
              </a:rPr>
              <a:t>аздвоение</a:t>
            </a:r>
            <a:r>
              <a:rPr lang="ru-RU" sz="2400" dirty="0">
                <a:solidFill>
                  <a:srgbClr val="01080F"/>
                </a:solidFill>
                <a:latin typeface="+mn-lt"/>
              </a:rPr>
              <a:t> </a:t>
            </a:r>
            <a:r>
              <a:rPr lang="x-none" sz="2400" dirty="0">
                <a:solidFill>
                  <a:srgbClr val="01080F"/>
                </a:solidFill>
                <a:latin typeface="+mn-lt"/>
              </a:rPr>
              <a:t>(расщепление, двугорбость) и небольшое увеличение амплитуды</a:t>
            </a:r>
            <a:r>
              <a:rPr lang="ru-RU" sz="2400" dirty="0">
                <a:solidFill>
                  <a:srgbClr val="01080F"/>
                </a:solidFill>
                <a:latin typeface="+mn-lt"/>
              </a:rPr>
              <a:t> </a:t>
            </a:r>
            <a:r>
              <a:rPr lang="x-none" sz="2400" dirty="0">
                <a:solidFill>
                  <a:srgbClr val="01080F"/>
                </a:solidFill>
                <a:latin typeface="+mn-lt"/>
              </a:rPr>
              <a:t>зубца Р</a:t>
            </a:r>
            <a:endParaRPr lang="ru-RU" sz="2400" dirty="0">
              <a:solidFill>
                <a:srgbClr val="01080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1080F"/>
                </a:solidFill>
                <a:latin typeface="+mn-lt"/>
              </a:rPr>
              <a:t>н</a:t>
            </a:r>
            <a:r>
              <a:rPr lang="x-none" sz="2400" dirty="0">
                <a:solidFill>
                  <a:srgbClr val="01080F"/>
                </a:solidFill>
                <a:latin typeface="+mn-lt"/>
              </a:rPr>
              <a:t>аличие признака Цукермана (двухфазность зубца Р в отведении V</a:t>
            </a:r>
            <a:r>
              <a:rPr lang="ru-RU" sz="2400" dirty="0">
                <a:solidFill>
                  <a:srgbClr val="01080F"/>
                </a:solidFill>
                <a:latin typeface="+mn-lt"/>
              </a:rPr>
              <a:t>1 </a:t>
            </a:r>
            <a:r>
              <a:rPr lang="x-none" sz="2400" dirty="0">
                <a:solidFill>
                  <a:srgbClr val="01080F"/>
                </a:solidFill>
                <a:latin typeface="+mn-lt"/>
              </a:rPr>
              <a:t>(реже в отведении V2) с выраженным преобладанием амплитуды</a:t>
            </a:r>
            <a:r>
              <a:rPr lang="ru-RU" sz="2400" dirty="0">
                <a:solidFill>
                  <a:srgbClr val="01080F"/>
                </a:solidFill>
                <a:latin typeface="+mn-lt"/>
              </a:rPr>
              <a:t> </a:t>
            </a:r>
            <a:r>
              <a:rPr lang="x-none" sz="2400" dirty="0">
                <a:solidFill>
                  <a:srgbClr val="01080F"/>
                </a:solidFill>
                <a:latin typeface="+mn-lt"/>
              </a:rPr>
              <a:t>(глубины) и продолжительности второй отрицательной фазы)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2"/>
          <p:cNvPicPr>
            <a:picLocks noChangeAspect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8_32snZxMAAAAlAAAAEQAAAC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AcAAAA4AAAAAAAAAAAAAAAAAAAA////AAAAAAAAAAAAAAAAAAAAAAAAAAAAAAAAAAAAAABkAAAAZAAAAAAAAAAjAAAABAAAAGQAAAAXAAAAFAAAAAAAAAAAAAAA/38AAP9/AAAAAAAACQAAAAQAAAAH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P///wX///8BAAAAAAAAAAAAAAAAAAAAAAAAAAAAAAAAAAAAAAAAAAAGSYwCf39/AJaWlgPMzMwAwMD/AH9/fwAAAAAAAAAAAAAAAAD///8AAAAAACEAAAAYAAAAFAAAAAAAAAA0BAAAuDIAADAqAAAQAAAAJgAAAAgAAAD//////////zAAAAAUAAAAAAAAAAAA//8AAAEAAAD//wAAAQA="/>
              </a:ext>
            </a:extLst>
          </p:cNvPicPr>
          <p:nvPr/>
        </p:nvPicPr>
        <p:blipFill>
          <a:blip r:embed="rId3"/>
          <a:srcRect l="5452" t="15034" r="6320" b="38665"/>
          <a:stretch/>
        </p:blipFill>
        <p:spPr>
          <a:xfrm>
            <a:off x="900332" y="1420838"/>
            <a:ext cx="6049107" cy="237744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Текстовое поле1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NDEAAKglAAAASwAAMCoAAAAAAAAmAAAACAAAAP//////////MAAAABQAAAAAAAAAAAD//wAAAQAAAP//AAABAA=="/>
              </a:ext>
            </a:extLst>
          </p:cNvSpPr>
          <p:nvPr/>
        </p:nvSpPr>
        <p:spPr>
          <a:xfrm>
            <a:off x="5789881" y="5761038"/>
            <a:ext cx="5847471" cy="736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r"/>
            <a:r>
              <a:rPr lang="ru-RU" sz="1000" i="1" cap="none" dirty="0"/>
              <a:t> </a:t>
            </a:r>
            <a:r>
              <a:rPr lang="ru-RU" sz="1000" cap="none" dirty="0"/>
              <a:t>«Электрокардиограмма: анализ и интерпретация» А.В. </a:t>
            </a:r>
            <a:r>
              <a:rPr lang="ru-RU" sz="1000" cap="none" dirty="0" err="1"/>
              <a:t>Струтынский</a:t>
            </a:r>
            <a:r>
              <a:rPr lang="ru-RU" sz="1000" cap="none" dirty="0"/>
              <a:t>, 2023 г.</a:t>
            </a:r>
          </a:p>
          <a:p>
            <a:pPr algn="r"/>
            <a:r>
              <a:rPr lang="ru-RU" sz="1000" i="1" cap="none" dirty="0"/>
              <a:t> Рисунок: </a:t>
            </a:r>
            <a:r>
              <a:rPr lang="ru-RU" sz="1000" cap="none" dirty="0">
                <a:latin typeface="Times New Roman" pitchFamily="1" charset="-52"/>
                <a:ea typeface="Century Gothic" charset="0"/>
                <a:cs typeface="Times New Roman" pitchFamily="1" charset="-52"/>
              </a:rPr>
              <a:t>«Электрокардиограмма: анализ и интерпретация» А.В. </a:t>
            </a:r>
            <a:r>
              <a:rPr lang="ru-RU" sz="1000" cap="none" dirty="0" err="1">
                <a:latin typeface="Times New Roman" pitchFamily="1" charset="-52"/>
                <a:ea typeface="Century Gothic" charset="0"/>
                <a:cs typeface="Times New Roman" pitchFamily="1" charset="-52"/>
              </a:rPr>
              <a:t>Струтынский</a:t>
            </a:r>
            <a:r>
              <a:rPr lang="ru-RU" sz="1000" cap="none" dirty="0">
                <a:latin typeface="Times New Roman" pitchFamily="1" charset="-52"/>
                <a:ea typeface="Century Gothic" charset="0"/>
                <a:cs typeface="Times New Roman" pitchFamily="1" charset="-52"/>
              </a:rPr>
              <a:t>, 2023 г.</a:t>
            </a:r>
          </a:p>
          <a:p>
            <a:pPr algn="r"/>
            <a:endParaRPr lang="ru-RU" sz="1000" cap="none" dirty="0">
              <a:latin typeface="Times New Roman" pitchFamily="1" charset="-52"/>
              <a:ea typeface="Century Gothic" charset="0"/>
              <a:cs typeface="Times New Roman" pitchFamily="1" charset="-52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6C49AC25-72CC-6E53-F939-78D88AFD180B}"/>
              </a:ext>
            </a:extLst>
          </p:cNvPr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AAAAB/f38AlpaWA8zMzADAwP8Af39/AAAAAAAAAAAAAAAAAAAAAAAAAAAAIQAAABgAAAAUAAAAWQEAAKQBAADBRwAA7wUAABAAAAAmAAAACAAAAP//////////MAAAABQAAAAAAAAAAAD//wAAAQAAAP//AAABAA=="/>
              </a:ext>
            </a:extLst>
          </p:cNvSpPr>
          <p:nvPr/>
        </p:nvSpPr>
        <p:spPr>
          <a:xfrm>
            <a:off x="373380" y="620713"/>
            <a:ext cx="11445240" cy="6978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ctr">
              <a:spcBef>
                <a:spcPts val="0"/>
              </a:spcBef>
            </a:pPr>
            <a:r>
              <a:rPr lang="ru-RU" sz="2800" b="1" dirty="0">
                <a:solidFill>
                  <a:srgbClr val="C00000"/>
                </a:solidFill>
              </a:rPr>
              <a:t>ЭКГ-картина на этапе гипертрофии правого желудочка</a:t>
            </a:r>
            <a:endParaRPr sz="4800" b="1" cap="none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EB13C5-E2B5-2A22-3583-5C8B3B641A3C}"/>
              </a:ext>
            </a:extLst>
          </p:cNvPr>
          <p:cNvSpPr txBox="1"/>
          <p:nvPr/>
        </p:nvSpPr>
        <p:spPr>
          <a:xfrm>
            <a:off x="910883" y="3854437"/>
            <a:ext cx="6098344" cy="255389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x-none" sz="2400" dirty="0">
                <a:solidFill>
                  <a:srgbClr val="01080F"/>
                </a:solidFill>
                <a:latin typeface="+mn-lt"/>
              </a:rPr>
              <a:t>отклонение ЭОС вправо </a:t>
            </a:r>
            <a:endParaRPr lang="ru-RU" sz="2400" dirty="0">
              <a:solidFill>
                <a:srgbClr val="01080F"/>
              </a:solidFill>
              <a:latin typeface="+mn-l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x-none" sz="2400" dirty="0">
                <a:solidFill>
                  <a:srgbClr val="01080F"/>
                </a:solidFill>
                <a:latin typeface="+mn-lt"/>
              </a:rPr>
              <a:t>амплитуда зубца R &gt; амплитуды зубца S в отведении V1</a:t>
            </a:r>
            <a:endParaRPr lang="ru-RU" sz="2400" dirty="0">
              <a:solidFill>
                <a:srgbClr val="01080F"/>
              </a:solidFill>
              <a:latin typeface="+mn-l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x-none" sz="2400" dirty="0">
                <a:solidFill>
                  <a:srgbClr val="01080F"/>
                </a:solidFill>
                <a:latin typeface="+mn-lt"/>
              </a:rPr>
              <a:t>амплитуда зубца R в V1 &gt; 7 мм</a:t>
            </a:r>
            <a:endParaRPr lang="ru-RU" sz="2400" dirty="0">
              <a:solidFill>
                <a:srgbClr val="01080F"/>
              </a:solidFill>
              <a:latin typeface="+mn-l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x-none" sz="2400" dirty="0">
                <a:solidFill>
                  <a:srgbClr val="01080F"/>
                </a:solidFill>
                <a:latin typeface="+mn-lt"/>
              </a:rPr>
              <a:t>депрессия ST и отрицательные T в правых грудныхотведениях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33DD64-160D-774F-4581-EF3718F6C127}"/>
              </a:ext>
            </a:extLst>
          </p:cNvPr>
          <p:cNvSpPr txBox="1"/>
          <p:nvPr/>
        </p:nvSpPr>
        <p:spPr>
          <a:xfrm>
            <a:off x="7357257" y="1402304"/>
            <a:ext cx="4139418" cy="296251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1080F"/>
                </a:solidFill>
                <a:latin typeface="+mn-lt"/>
              </a:rPr>
              <a:t>г</a:t>
            </a:r>
            <a:r>
              <a:rPr lang="x-none" sz="2400" dirty="0">
                <a:solidFill>
                  <a:srgbClr val="01080F"/>
                </a:solidFill>
                <a:latin typeface="+mn-lt"/>
              </a:rPr>
              <a:t>лубокий S в отведениях V5-V6 </a:t>
            </a:r>
            <a:endParaRPr lang="ru-RU" sz="2400" dirty="0">
              <a:solidFill>
                <a:srgbClr val="01080F"/>
              </a:solidFill>
              <a:latin typeface="+mn-l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1080F"/>
                </a:solidFill>
                <a:latin typeface="+mn-lt"/>
              </a:rPr>
              <a:t>у</a:t>
            </a:r>
            <a:r>
              <a:rPr lang="x-none" sz="2400" dirty="0">
                <a:solidFill>
                  <a:srgbClr val="01080F"/>
                </a:solidFill>
                <a:latin typeface="+mn-lt"/>
              </a:rPr>
              <a:t>величение интервала внутреннего отклонения V1-V2</a:t>
            </a:r>
            <a:r>
              <a:rPr lang="ru-RU" sz="2400" dirty="0">
                <a:solidFill>
                  <a:srgbClr val="01080F"/>
                </a:solidFill>
                <a:latin typeface="+mn-lt"/>
              </a:rPr>
              <a:t> </a:t>
            </a:r>
            <a:r>
              <a:rPr lang="x-none" sz="2400" dirty="0">
                <a:solidFill>
                  <a:srgbClr val="01080F"/>
                </a:solidFill>
                <a:latin typeface="+mn-lt"/>
              </a:rPr>
              <a:t>более 0,03c</a:t>
            </a:r>
            <a:endParaRPr lang="ru-RU" sz="2400" dirty="0">
              <a:solidFill>
                <a:srgbClr val="01080F"/>
              </a:solidFill>
              <a:latin typeface="+mn-l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1080F"/>
                </a:solidFill>
                <a:latin typeface="+mn-lt"/>
              </a:rPr>
              <a:t>с</a:t>
            </a:r>
            <a:r>
              <a:rPr lang="x-none" sz="2400" dirty="0">
                <a:solidFill>
                  <a:srgbClr val="01080F"/>
                </a:solidFill>
                <a:latin typeface="+mn-lt"/>
              </a:rPr>
              <a:t>мещение переходной зоны влево (V5-V6)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е поле1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IwIAAM0iAAAiSgAAZCkAAAAAAAAmAAAACAAAAP//////////MAAAABQAAAAAAAAAAAD//wAAAQAAAP//AAABAA=="/>
              </a:ext>
            </a:extLst>
          </p:cNvSpPr>
          <p:nvPr/>
        </p:nvSpPr>
        <p:spPr>
          <a:xfrm>
            <a:off x="0" y="5861526"/>
            <a:ext cx="11703685" cy="53562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r">
              <a:spcBef>
                <a:spcPts val="0"/>
              </a:spcBef>
              <a:defRPr sz="900" b="1" cap="none">
                <a:solidFill>
                  <a:srgbClr val="000000"/>
                </a:solidFill>
              </a:defRPr>
            </a:pPr>
            <a:r>
              <a:rPr dirty="0" err="1"/>
              <a:t>Клинический</a:t>
            </a:r>
            <a:r>
              <a:rPr dirty="0"/>
              <a:t> </a:t>
            </a:r>
            <a:r>
              <a:rPr dirty="0" err="1"/>
              <a:t>протокол</a:t>
            </a:r>
            <a:r>
              <a:rPr dirty="0"/>
              <a:t> «</a:t>
            </a:r>
            <a:r>
              <a:rPr dirty="0" err="1"/>
              <a:t>Митральный</a:t>
            </a:r>
            <a:r>
              <a:rPr dirty="0"/>
              <a:t> </a:t>
            </a:r>
            <a:r>
              <a:rPr dirty="0" err="1"/>
              <a:t>стеноз</a:t>
            </a:r>
            <a:r>
              <a:rPr dirty="0"/>
              <a:t>» </a:t>
            </a:r>
            <a:r>
              <a:rPr dirty="0" err="1"/>
              <a:t>от</a:t>
            </a:r>
            <a:r>
              <a:rPr dirty="0"/>
              <a:t> 27.10.2016 </a:t>
            </a:r>
            <a:r>
              <a:rPr dirty="0" err="1"/>
              <a:t>года</a:t>
            </a:r>
            <a:r>
              <a:rPr dirty="0"/>
              <a:t> №14</a:t>
            </a:r>
          </a:p>
          <a:p>
            <a:pPr algn="r">
              <a:defRPr sz="900" cap="none"/>
            </a:pPr>
            <a:r>
              <a:rPr lang="ru-RU" dirty="0"/>
              <a:t>Рисунок</a:t>
            </a:r>
            <a:r>
              <a:rPr dirty="0"/>
              <a:t>:  https://www.google.com/url?sa=i&amp;url=https%3A%2F%2Fradiomed.ru%2Fpublications%2F14952-sss-mitralnyy-porok&amp;psig=AOvVaw3XwEhtTUldlf4nFFCK0l-L&amp;ust=1730721514707000&amp;source=images&amp;cd=vfe&amp;opi=89978449&amp;ved=0CBQQjRxqFwoTCKCZ8JqOwIkDFQAAAAAdAAAAABAE</a:t>
            </a:r>
          </a:p>
        </p:txBody>
      </p:sp>
      <p:pic>
        <p:nvPicPr>
          <p:cNvPr id="4" name="Изображение2"/>
          <p:cNvPicPr>
            <a:picLocks noChangeAspect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8_32snZxMAAAAlAAAAEQAAAC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AcAAAA4AAAAAAAAAAAAAAAAAAAA////AAAAAAAAAAAAAAAAAAAAAAAAAAAAAAAAAAAAAABkAAAAZAAAAAAAAAAjAAAABAAAAGQAAAAXAAAAFAAAAAAAAAAAAAAA/38AAP9/AAAAAAAACQAAAAQAAACH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P///wX///8BAAAAAAAAAAAAAAAAAAAAAAAAAAAAAAAAAAAAAAAAAAAGSYwCf39/AJaWlgPMzMwAwMD/AH9/fwAAAAAAAAAAAAAAAAD///8AAAAAACEAAAAYAAAAFAAAANkAAACUAAAAASUAALIbAAAAAAAAJgAAAAgAAAD//////////zAAAAAUAAAAAAAAAAAA//8AAAEAAAD//wAAAQA="/>
              </a:ext>
            </a:extLst>
          </p:cNvPicPr>
          <p:nvPr/>
        </p:nvPicPr>
        <p:blipFill>
          <a:blip r:embed="rId2"/>
          <a:srcRect l="5400" t="25057" r="38290" b="8206"/>
          <a:stretch/>
        </p:blipFill>
        <p:spPr>
          <a:xfrm>
            <a:off x="844061" y="1389184"/>
            <a:ext cx="4589585" cy="407963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5" name="TextBox 2">
            <a:extLst>
              <a:ext uri="{FF2B5EF4-FFF2-40B4-BE49-F238E27FC236}">
                <a16:creationId xmlns:a16="http://schemas.microsoft.com/office/drawing/2014/main" id="{F2A709EF-18B1-1014-D59B-F00D0BF1BD46}"/>
              </a:ext>
            </a:extLst>
          </p:cNvPr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AAAAB/f38AlpaWA8zMzADAwP8Af39/AAAAAAAAAAAAAAAAAAAAAAAAAAAAIQAAABgAAAAUAAAAWQEAAKQBAADBRwAA7wUAABAAAAAmAAAACAAAAP//////////MAAAABQAAAAAAAAAAAD//wAAAQAAAP//AAABAA=="/>
              </a:ext>
            </a:extLst>
          </p:cNvSpPr>
          <p:nvPr/>
        </p:nvSpPr>
        <p:spPr>
          <a:xfrm>
            <a:off x="373380" y="620713"/>
            <a:ext cx="11445240" cy="6978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ctr">
              <a:spcBef>
                <a:spcPts val="0"/>
              </a:spcBef>
            </a:pPr>
            <a:r>
              <a:rPr lang="ru-RU" sz="2800" b="1" dirty="0">
                <a:solidFill>
                  <a:srgbClr val="C00000"/>
                </a:solidFill>
              </a:rPr>
              <a:t>Рентген-картина стеноза митрального клапана</a:t>
            </a:r>
            <a:endParaRPr sz="4800" b="1" cap="none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A80A53-6129-EB94-1778-823FE61E4BC5}"/>
              </a:ext>
            </a:extLst>
          </p:cNvPr>
          <p:cNvSpPr txBox="1"/>
          <p:nvPr/>
        </p:nvSpPr>
        <p:spPr>
          <a:xfrm>
            <a:off x="5465299" y="1373166"/>
            <a:ext cx="6031376" cy="384786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x-none" sz="2000" dirty="0">
                <a:solidFill>
                  <a:srgbClr val="01080F"/>
                </a:solidFill>
                <a:latin typeface="+mn-lt"/>
              </a:rPr>
              <a:t>Сглаживание талии сердца по левому контуру</a:t>
            </a:r>
            <a:r>
              <a:rPr lang="ru-RU" sz="2000" dirty="0">
                <a:solidFill>
                  <a:srgbClr val="01080F"/>
                </a:solidFill>
                <a:latin typeface="+mn-lt"/>
              </a:rPr>
              <a:t> </a:t>
            </a:r>
            <a:r>
              <a:rPr lang="x-none" sz="2000" dirty="0">
                <a:solidFill>
                  <a:srgbClr val="01080F"/>
                </a:solidFill>
                <a:latin typeface="+mn-lt"/>
              </a:rPr>
              <a:t>за счет 2 и 3 дуги</a:t>
            </a:r>
            <a:r>
              <a:rPr lang="ru-RU" sz="2000" dirty="0">
                <a:solidFill>
                  <a:srgbClr val="01080F"/>
                </a:solidFill>
                <a:latin typeface="+mn-lt"/>
              </a:rPr>
              <a:t> </a:t>
            </a:r>
            <a:r>
              <a:rPr lang="x-none" sz="2000" dirty="0">
                <a:solidFill>
                  <a:srgbClr val="01080F"/>
                </a:solidFill>
                <a:latin typeface="+mn-lt"/>
              </a:rPr>
              <a:t>(легочной артерии и левого предсердия)</a:t>
            </a:r>
            <a:endParaRPr lang="ru-RU" sz="2000" dirty="0">
              <a:solidFill>
                <a:srgbClr val="01080F"/>
              </a:solidFill>
              <a:latin typeface="+mn-l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x-none" sz="2000" dirty="0">
                <a:solidFill>
                  <a:srgbClr val="01080F"/>
                </a:solidFill>
                <a:latin typeface="+mn-lt"/>
              </a:rPr>
              <a:t>тень левого предсердия располагается высоко</a:t>
            </a:r>
            <a:r>
              <a:rPr lang="ru-RU" sz="2000" dirty="0">
                <a:solidFill>
                  <a:srgbClr val="01080F"/>
                </a:solidFill>
                <a:latin typeface="+mn-lt"/>
              </a:rPr>
              <a:t> </a:t>
            </a:r>
            <a:r>
              <a:rPr lang="x-none" sz="2000" dirty="0">
                <a:solidFill>
                  <a:srgbClr val="01080F"/>
                </a:solidFill>
                <a:latin typeface="+mn-lt"/>
              </a:rPr>
              <a:t>над тенью диафрагмы в переднезадней</a:t>
            </a:r>
            <a:r>
              <a:rPr lang="ru-RU" sz="2000" dirty="0">
                <a:solidFill>
                  <a:srgbClr val="01080F"/>
                </a:solidFill>
                <a:latin typeface="+mn-lt"/>
              </a:rPr>
              <a:t> </a:t>
            </a:r>
            <a:r>
              <a:rPr lang="x-none" sz="2000" dirty="0">
                <a:solidFill>
                  <a:srgbClr val="01080F"/>
                </a:solidFill>
                <a:latin typeface="+mn-lt"/>
              </a:rPr>
              <a:t>проекции</a:t>
            </a:r>
            <a:endParaRPr lang="ru-RU" sz="2000" dirty="0">
              <a:solidFill>
                <a:srgbClr val="01080F"/>
              </a:solidFill>
              <a:latin typeface="+mn-l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x-none" sz="2000" dirty="0">
                <a:solidFill>
                  <a:srgbClr val="01080F"/>
                </a:solidFill>
                <a:latin typeface="+mn-lt"/>
              </a:rPr>
              <a:t>в левой косой проекции контрастированный</a:t>
            </a:r>
            <a:r>
              <a:rPr lang="ru-RU" sz="2000" dirty="0">
                <a:solidFill>
                  <a:srgbClr val="01080F"/>
                </a:solidFill>
                <a:latin typeface="+mn-lt"/>
              </a:rPr>
              <a:t> </a:t>
            </a:r>
            <a:r>
              <a:rPr lang="x-none" sz="2000" dirty="0">
                <a:solidFill>
                  <a:srgbClr val="01080F"/>
                </a:solidFill>
                <a:latin typeface="+mn-lt"/>
              </a:rPr>
              <a:t>пищевод отклоняется по дуге малого радиуса</a:t>
            </a:r>
            <a:r>
              <a:rPr lang="ru-RU" sz="2000" dirty="0">
                <a:solidFill>
                  <a:srgbClr val="01080F"/>
                </a:solidFill>
                <a:latin typeface="+mn-lt"/>
              </a:rPr>
              <a:t> </a:t>
            </a:r>
            <a:r>
              <a:rPr lang="x-none" sz="2000" dirty="0">
                <a:solidFill>
                  <a:srgbClr val="01080F"/>
                </a:solidFill>
                <a:latin typeface="+mn-lt"/>
              </a:rPr>
              <a:t>и левое предсердие занимает 1/3 размера</a:t>
            </a:r>
            <a:r>
              <a:rPr lang="ru-RU" sz="2000" dirty="0">
                <a:solidFill>
                  <a:srgbClr val="01080F"/>
                </a:solidFill>
                <a:latin typeface="+mn-lt"/>
              </a:rPr>
              <a:t> </a:t>
            </a:r>
            <a:r>
              <a:rPr lang="x-none" sz="2000" dirty="0">
                <a:solidFill>
                  <a:srgbClr val="01080F"/>
                </a:solidFill>
                <a:latin typeface="+mn-lt"/>
              </a:rPr>
              <a:t>сердца, тень которого располагается высоко</a:t>
            </a:r>
            <a:r>
              <a:rPr lang="ru-RU" sz="2000" dirty="0">
                <a:solidFill>
                  <a:srgbClr val="01080F"/>
                </a:solidFill>
                <a:latin typeface="+mn-lt"/>
              </a:rPr>
              <a:t> </a:t>
            </a:r>
            <a:r>
              <a:rPr lang="x-none" sz="2000" dirty="0">
                <a:solidFill>
                  <a:srgbClr val="01080F"/>
                </a:solidFill>
                <a:latin typeface="+mn-lt"/>
              </a:rPr>
              <a:t>над диафрагмой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AAAAB/f38AlpaWA8zMzADAwP8Af39/AAAAAAAAAAAAAAAAAAAAAAAAAAAAIQAAABgAAAAUAAAAwgEAAI8BAADwRAAAAAcAABAAAAAmAAAACAAAAP//////////MAAAABQAAAAAAAAAAAD//wAAAQAAAP//AAABAA=="/>
              </a:ext>
            </a:extLst>
          </p:cNvSpPr>
          <p:nvPr/>
        </p:nvSpPr>
        <p:spPr>
          <a:xfrm>
            <a:off x="2602524" y="436246"/>
            <a:ext cx="5973297" cy="61883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ctr">
              <a:spcBef>
                <a:spcPts val="0"/>
              </a:spcBef>
              <a:defRPr sz="3600" b="1" cap="none">
                <a:solidFill>
                  <a:srgbClr val="FF0000"/>
                </a:solidFill>
              </a:defRPr>
            </a:pPr>
            <a:r>
              <a:rPr sz="2800" dirty="0">
                <a:solidFill>
                  <a:srgbClr val="C00000"/>
                </a:solidFill>
              </a:rPr>
              <a:t>КЛИНИЧЕСКАЯ КАРТИНА</a:t>
            </a:r>
          </a:p>
        </p:txBody>
      </p:sp>
      <p:sp>
        <p:nvSpPr>
          <p:cNvPr id="3" name="TextBox 4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AAAAB/f38AlpaWA8zMzADAwP8Af39/AAAAAAAAAAAAAAAAAAAAAAAAAAAAIQAAABgAAAAUAAAAwQAAAIkIAAAkLAAAqxkAAAAAAAAmAAAACAAAAP//////////MAAAABQAAAAAAAAAAAD//wAAAQAAAP//AAABAA=="/>
              </a:ext>
            </a:extLst>
          </p:cNvSpPr>
          <p:nvPr/>
        </p:nvSpPr>
        <p:spPr>
          <a:xfrm>
            <a:off x="695325" y="993579"/>
            <a:ext cx="6662078" cy="405672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t"/>
          <a:lstStyle/>
          <a:p>
            <a:pPr marL="609600" indent="-609600" algn="ctr">
              <a:spcBef>
                <a:spcPts val="0"/>
              </a:spcBef>
              <a:buNone/>
            </a:pPr>
            <a:r>
              <a:rPr sz="2400" b="1" cap="none" dirty="0" err="1">
                <a:solidFill>
                  <a:srgbClr val="000000"/>
                </a:solidFill>
              </a:rPr>
              <a:t>Жалобы</a:t>
            </a:r>
            <a:r>
              <a:rPr sz="2400" b="1" cap="none" dirty="0">
                <a:solidFill>
                  <a:srgbClr val="000000"/>
                </a:solidFill>
              </a:rPr>
              <a:t>: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</a:p>
          <a:p>
            <a:pPr marL="609600" indent="-609600">
              <a:buFont typeface="Wingdings" charset="2"/>
              <a:buBlip>
                <a:blip r:embed="rId2"/>
              </a:buBlip>
              <a:defRPr i="1" cap="none">
                <a:solidFill>
                  <a:srgbClr val="000000"/>
                </a:solidFill>
              </a:defRPr>
            </a:pPr>
            <a:r>
              <a:rPr sz="2400" dirty="0" err="1"/>
              <a:t>тахикардия</a:t>
            </a:r>
            <a:endParaRPr sz="2400" dirty="0"/>
          </a:p>
          <a:p>
            <a:pPr marL="609600" indent="-609600">
              <a:buFont typeface="Wingdings" charset="2"/>
              <a:buBlip>
                <a:blip r:embed="rId2"/>
              </a:buBlip>
              <a:defRPr i="1" cap="none">
                <a:solidFill>
                  <a:srgbClr val="000000"/>
                </a:solidFill>
              </a:defRPr>
            </a:pPr>
            <a:r>
              <a:rPr sz="2400" dirty="0" err="1"/>
              <a:t>повышенная</a:t>
            </a:r>
            <a:r>
              <a:rPr sz="2400" dirty="0"/>
              <a:t> </a:t>
            </a:r>
            <a:r>
              <a:rPr sz="2400" dirty="0" err="1"/>
              <a:t>утомляемость</a:t>
            </a:r>
            <a:endParaRPr sz="2400" dirty="0"/>
          </a:p>
          <a:p>
            <a:pPr marL="609600" indent="-609600">
              <a:buFont typeface="Wingdings" charset="2"/>
              <a:buBlip>
                <a:blip r:embed="rId2"/>
              </a:buBlip>
              <a:defRPr i="1" cap="none">
                <a:solidFill>
                  <a:srgbClr val="000000"/>
                </a:solidFill>
              </a:defRPr>
            </a:pPr>
            <a:r>
              <a:rPr sz="2400" dirty="0" err="1"/>
              <a:t>постоянные</a:t>
            </a:r>
            <a:r>
              <a:rPr sz="2400" dirty="0"/>
              <a:t> </a:t>
            </a:r>
            <a:r>
              <a:rPr sz="2400" dirty="0" err="1"/>
              <a:t>загрудинные</a:t>
            </a:r>
            <a:r>
              <a:rPr sz="2400" dirty="0"/>
              <a:t> </a:t>
            </a:r>
            <a:r>
              <a:rPr sz="2400" dirty="0" err="1"/>
              <a:t>боли</a:t>
            </a:r>
            <a:endParaRPr sz="2400" dirty="0"/>
          </a:p>
          <a:p>
            <a:pPr marL="609600" indent="-609600">
              <a:buFont typeface="Wingdings" charset="2"/>
              <a:buBlip>
                <a:blip r:embed="rId2"/>
              </a:buBlip>
              <a:defRPr i="1" cap="none">
                <a:solidFill>
                  <a:srgbClr val="000000"/>
                </a:solidFill>
              </a:defRPr>
            </a:pPr>
            <a:r>
              <a:rPr sz="2400" dirty="0" err="1"/>
              <a:t>кашель</a:t>
            </a:r>
            <a:r>
              <a:rPr sz="2400" dirty="0"/>
              <a:t> с </a:t>
            </a:r>
            <a:r>
              <a:rPr sz="2400" dirty="0" err="1"/>
              <a:t>примесью</a:t>
            </a:r>
            <a:r>
              <a:rPr sz="2400" dirty="0"/>
              <a:t> </a:t>
            </a:r>
            <a:r>
              <a:rPr sz="2400" dirty="0" err="1"/>
              <a:t>крови</a:t>
            </a:r>
            <a:r>
              <a:rPr sz="2400" dirty="0"/>
              <a:t> в </a:t>
            </a:r>
            <a:r>
              <a:rPr sz="2400" dirty="0" err="1"/>
              <a:t>мокроте</a:t>
            </a:r>
            <a:endParaRPr sz="2400" dirty="0"/>
          </a:p>
          <a:p>
            <a:pPr marL="609600" indent="-609600">
              <a:buFont typeface="Wingdings" charset="2"/>
              <a:buBlip>
                <a:blip r:embed="rId2"/>
              </a:buBlip>
              <a:defRPr i="1" cap="none">
                <a:solidFill>
                  <a:srgbClr val="000000"/>
                </a:solidFill>
              </a:defRPr>
            </a:pPr>
            <a:r>
              <a:rPr sz="2400" dirty="0" err="1"/>
              <a:t>одышка</a:t>
            </a:r>
            <a:r>
              <a:rPr sz="2400" dirty="0"/>
              <a:t> </a:t>
            </a:r>
            <a:r>
              <a:rPr sz="2400" dirty="0" err="1"/>
              <a:t>при</a:t>
            </a:r>
            <a:r>
              <a:rPr sz="2400" dirty="0"/>
              <a:t> </a:t>
            </a:r>
            <a:r>
              <a:rPr sz="2400" dirty="0" err="1"/>
              <a:t>физических</a:t>
            </a:r>
            <a:r>
              <a:rPr sz="2400" dirty="0"/>
              <a:t> </a:t>
            </a:r>
            <a:r>
              <a:rPr sz="2400" dirty="0" err="1"/>
              <a:t>усилии</a:t>
            </a:r>
            <a:r>
              <a:rPr sz="2400" dirty="0"/>
              <a:t>, а </a:t>
            </a:r>
            <a:r>
              <a:rPr sz="2400" dirty="0" err="1"/>
              <a:t>затем</a:t>
            </a:r>
            <a:r>
              <a:rPr sz="2400" dirty="0"/>
              <a:t> и в </a:t>
            </a:r>
            <a:r>
              <a:rPr sz="2400" dirty="0" err="1"/>
              <a:t>состоянии</a:t>
            </a:r>
            <a:r>
              <a:rPr sz="2400" dirty="0"/>
              <a:t> </a:t>
            </a:r>
            <a:r>
              <a:rPr sz="2400" dirty="0" err="1"/>
              <a:t>покоя</a:t>
            </a:r>
            <a:endParaRPr sz="2400" dirty="0"/>
          </a:p>
          <a:p>
            <a:pPr marL="609600" indent="-609600">
              <a:buFont typeface="Wingdings" charset="2"/>
              <a:buBlip>
                <a:blip r:embed="rId2"/>
              </a:buBlip>
              <a:defRPr i="1" cap="none">
                <a:solidFill>
                  <a:srgbClr val="000000"/>
                </a:solidFill>
              </a:defRPr>
            </a:pPr>
            <a:r>
              <a:rPr sz="2400" dirty="0" err="1"/>
              <a:t>потеря</a:t>
            </a:r>
            <a:r>
              <a:rPr sz="2400" dirty="0"/>
              <a:t> </a:t>
            </a:r>
            <a:r>
              <a:rPr sz="2400" dirty="0" err="1"/>
              <a:t>голоса</a:t>
            </a:r>
            <a:r>
              <a:rPr sz="2400" dirty="0"/>
              <a:t> </a:t>
            </a:r>
            <a:r>
              <a:rPr sz="2400" dirty="0" err="1"/>
              <a:t>из-за</a:t>
            </a:r>
            <a:r>
              <a:rPr sz="2400" dirty="0"/>
              <a:t> </a:t>
            </a:r>
            <a:r>
              <a:rPr sz="2400" dirty="0" err="1"/>
              <a:t>сдавливания</a:t>
            </a:r>
            <a:r>
              <a:rPr sz="2400" dirty="0"/>
              <a:t> </a:t>
            </a:r>
            <a:r>
              <a:rPr sz="2400" dirty="0" err="1"/>
              <a:t>возвратного</a:t>
            </a:r>
            <a:r>
              <a:rPr sz="2400" dirty="0"/>
              <a:t> </a:t>
            </a:r>
            <a:r>
              <a:rPr sz="2400" dirty="0" err="1"/>
              <a:t>нерва</a:t>
            </a:r>
            <a:endParaRPr sz="2400" dirty="0"/>
          </a:p>
          <a:p>
            <a:pPr marL="609600" indent="-609600">
              <a:buFont typeface="Wingdings" charset="2"/>
              <a:buBlip>
                <a:blip r:embed="rId2"/>
              </a:buBlip>
              <a:defRPr i="1" cap="none">
                <a:solidFill>
                  <a:srgbClr val="000000"/>
                </a:solidFill>
              </a:defRPr>
            </a:pPr>
            <a:r>
              <a:rPr sz="2400" dirty="0" err="1"/>
              <a:t>нарушение</a:t>
            </a:r>
            <a:r>
              <a:rPr sz="2400" dirty="0"/>
              <a:t> </a:t>
            </a:r>
            <a:r>
              <a:rPr sz="2400" dirty="0" err="1"/>
              <a:t>ритма</a:t>
            </a:r>
            <a:r>
              <a:rPr sz="2400" dirty="0"/>
              <a:t> </a:t>
            </a:r>
            <a:r>
              <a:rPr sz="2400" dirty="0" err="1"/>
              <a:t>сердца</a:t>
            </a:r>
            <a:r>
              <a:rPr sz="2400" dirty="0"/>
              <a:t> </a:t>
            </a:r>
            <a:r>
              <a:rPr sz="2400" dirty="0" err="1"/>
              <a:t>по</a:t>
            </a:r>
            <a:r>
              <a:rPr sz="2400" dirty="0"/>
              <a:t> </a:t>
            </a:r>
            <a:r>
              <a:rPr sz="2400" dirty="0" err="1"/>
              <a:t>типу</a:t>
            </a:r>
            <a:r>
              <a:rPr sz="2400" dirty="0"/>
              <a:t> </a:t>
            </a:r>
            <a:r>
              <a:rPr sz="2400" dirty="0" err="1"/>
              <a:t>мерцательной</a:t>
            </a:r>
            <a:r>
              <a:rPr sz="2400" dirty="0"/>
              <a:t> </a:t>
            </a:r>
            <a:r>
              <a:rPr sz="2400" dirty="0" err="1"/>
              <a:t>аритмии</a:t>
            </a:r>
            <a:r>
              <a:rPr lang="ru-RU" sz="2400" dirty="0"/>
              <a:t>,</a:t>
            </a:r>
            <a:r>
              <a:rPr sz="2400" dirty="0"/>
              <a:t> </a:t>
            </a:r>
            <a:r>
              <a:rPr sz="2400" dirty="0" err="1"/>
              <a:t>экстрасистолии</a:t>
            </a:r>
            <a:endParaRPr sz="2400" dirty="0"/>
          </a:p>
          <a:p>
            <a:pPr marL="609600" indent="-609600">
              <a:buNone/>
              <a:defRPr cap="none">
                <a:solidFill>
                  <a:srgbClr val="000000"/>
                </a:solidFill>
              </a:defRPr>
            </a:pPr>
            <a:endParaRPr sz="2400" dirty="0"/>
          </a:p>
          <a:p>
            <a:pPr marL="609600" indent="-609600">
              <a:buNone/>
              <a:defRPr cap="none">
                <a:solidFill>
                  <a:srgbClr val="000000"/>
                </a:solidFill>
              </a:defRPr>
            </a:pPr>
            <a:endParaRPr sz="2400" dirty="0"/>
          </a:p>
          <a:p>
            <a:pPr marL="609600" indent="-609600">
              <a:buNone/>
              <a:defRPr i="1" cap="none">
                <a:solidFill>
                  <a:srgbClr val="000000"/>
                </a:solidFill>
              </a:defRPr>
            </a:pPr>
            <a:endParaRPr sz="2400" dirty="0"/>
          </a:p>
        </p:txBody>
      </p:sp>
      <p:sp>
        <p:nvSpPr>
          <p:cNvPr id="5" name="Текстовое поле1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3gAAAKsbAAAiLAAAESIAAAAAAAAmAAAACAAAAP//////////MAAAABQAAAAAAAAAAAD//wAAAQAAAP//AAABAA=="/>
              </a:ext>
            </a:extLst>
          </p:cNvSpPr>
          <p:nvPr/>
        </p:nvSpPr>
        <p:spPr>
          <a:xfrm>
            <a:off x="695325" y="5089208"/>
            <a:ext cx="6676146" cy="104013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numCol="1" spcCol="215900" anchor="t"/>
          <a:lstStyle/>
          <a:p>
            <a:r>
              <a:rPr sz="2000" cap="none" dirty="0">
                <a:solidFill>
                  <a:srgbClr val="FF0000"/>
                </a:solidFill>
              </a:rPr>
              <a:t>«</a:t>
            </a:r>
            <a:r>
              <a:rPr sz="2000" cap="none" dirty="0" err="1">
                <a:solidFill>
                  <a:srgbClr val="FF0000"/>
                </a:solidFill>
              </a:rPr>
              <a:t>Митральное</a:t>
            </a:r>
            <a:r>
              <a:rPr sz="2000" cap="none" dirty="0">
                <a:solidFill>
                  <a:srgbClr val="FF0000"/>
                </a:solidFill>
              </a:rPr>
              <a:t> </a:t>
            </a:r>
            <a:r>
              <a:rPr sz="2000" cap="none" dirty="0" err="1">
                <a:solidFill>
                  <a:srgbClr val="FF0000"/>
                </a:solidFill>
              </a:rPr>
              <a:t>лицо</a:t>
            </a:r>
            <a:r>
              <a:rPr sz="2000" cap="none" dirty="0">
                <a:solidFill>
                  <a:srgbClr val="FF0000"/>
                </a:solidFill>
              </a:rPr>
              <a:t>» (facies </a:t>
            </a:r>
            <a:r>
              <a:rPr sz="2000" cap="none" dirty="0" err="1">
                <a:solidFill>
                  <a:srgbClr val="FF0000"/>
                </a:solidFill>
              </a:rPr>
              <a:t>mitralis</a:t>
            </a:r>
            <a:r>
              <a:rPr sz="2000" cap="none" dirty="0">
                <a:solidFill>
                  <a:srgbClr val="FF0000"/>
                </a:solidFill>
              </a:rPr>
              <a:t>)</a:t>
            </a:r>
            <a:r>
              <a:rPr sz="2000" dirty="0"/>
              <a:t> </a:t>
            </a:r>
            <a:r>
              <a:rPr sz="2000" cap="none" dirty="0">
                <a:solidFill>
                  <a:srgbClr val="000000"/>
                </a:solidFill>
              </a:rPr>
              <a:t>– </a:t>
            </a:r>
            <a:r>
              <a:rPr sz="2000" cap="none" dirty="0" err="1">
                <a:solidFill>
                  <a:srgbClr val="000000"/>
                </a:solidFill>
              </a:rPr>
              <a:t>характерно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для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больных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митральным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стенозом</a:t>
            </a:r>
            <a:r>
              <a:rPr sz="2000" cap="none" dirty="0">
                <a:solidFill>
                  <a:srgbClr val="000000"/>
                </a:solidFill>
              </a:rPr>
              <a:t>: </a:t>
            </a:r>
            <a:r>
              <a:rPr sz="2000" cap="none" dirty="0" err="1">
                <a:solidFill>
                  <a:srgbClr val="000000"/>
                </a:solidFill>
              </a:rPr>
              <a:t>цианотичный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румянец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щек</a:t>
            </a:r>
            <a:r>
              <a:rPr sz="2000" cap="none" dirty="0">
                <a:solidFill>
                  <a:srgbClr val="000000"/>
                </a:solidFill>
              </a:rPr>
              <a:t>, </a:t>
            </a:r>
            <a:r>
              <a:rPr sz="2000" cap="none" dirty="0" err="1">
                <a:solidFill>
                  <a:srgbClr val="000000"/>
                </a:solidFill>
              </a:rPr>
              <a:t>цианоз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губ</a:t>
            </a:r>
            <a:r>
              <a:rPr sz="2000" cap="none" dirty="0">
                <a:solidFill>
                  <a:srgbClr val="000000"/>
                </a:solidFill>
              </a:rPr>
              <a:t>, </a:t>
            </a:r>
            <a:r>
              <a:rPr sz="2000" cap="none" dirty="0" err="1">
                <a:solidFill>
                  <a:srgbClr val="000000"/>
                </a:solidFill>
              </a:rPr>
              <a:t>кончика</a:t>
            </a:r>
            <a:r>
              <a:rPr sz="2000" cap="none" dirty="0">
                <a:solidFill>
                  <a:srgbClr val="000000"/>
                </a:solidFill>
              </a:rPr>
              <a:t> и </a:t>
            </a:r>
            <a:r>
              <a:rPr sz="2000" cap="none" dirty="0" err="1">
                <a:solidFill>
                  <a:srgbClr val="000000"/>
                </a:solidFill>
              </a:rPr>
              <a:t>спинки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носа</a:t>
            </a:r>
            <a:r>
              <a:rPr sz="2000" cap="none" dirty="0">
                <a:solidFill>
                  <a:srgbClr val="000000"/>
                </a:solidFill>
              </a:rPr>
              <a:t>, </a:t>
            </a:r>
            <a:r>
              <a:rPr sz="2000" cap="none" dirty="0" err="1">
                <a:solidFill>
                  <a:srgbClr val="000000"/>
                </a:solidFill>
              </a:rPr>
              <a:t>ушей</a:t>
            </a:r>
            <a:r>
              <a:rPr sz="2000" dirty="0"/>
              <a:t>.</a:t>
            </a:r>
          </a:p>
        </p:txBody>
      </p:sp>
      <p:sp>
        <p:nvSpPr>
          <p:cNvPr id="6" name="Текстовое поле2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8CEAANMlAADeSQAAMCoAAAAAAAAmAAAACAAAAP//////////MAAAABQAAAAAAAAAAAD//wAAAQAAAP//AAABAA=="/>
              </a:ext>
            </a:extLst>
          </p:cNvSpPr>
          <p:nvPr/>
        </p:nvSpPr>
        <p:spPr>
          <a:xfrm>
            <a:off x="5005705" y="6148705"/>
            <a:ext cx="6490970" cy="70929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r">
              <a:spcBef>
                <a:spcPts val="0"/>
              </a:spcBef>
              <a:defRPr sz="900" cap="none">
                <a:solidFill>
                  <a:srgbClr val="000000"/>
                </a:solidFill>
              </a:defRPr>
            </a:pPr>
            <a:r>
              <a:rPr dirty="0" err="1"/>
              <a:t>Клинический</a:t>
            </a:r>
            <a:r>
              <a:rPr dirty="0"/>
              <a:t> </a:t>
            </a:r>
            <a:r>
              <a:rPr dirty="0" err="1"/>
              <a:t>протокол</a:t>
            </a:r>
            <a:r>
              <a:rPr dirty="0"/>
              <a:t> «</a:t>
            </a:r>
            <a:r>
              <a:rPr dirty="0" err="1"/>
              <a:t>Митральный</a:t>
            </a:r>
            <a:r>
              <a:rPr dirty="0"/>
              <a:t> </a:t>
            </a:r>
            <a:r>
              <a:rPr dirty="0" err="1"/>
              <a:t>стеноз</a:t>
            </a:r>
            <a:r>
              <a:rPr dirty="0"/>
              <a:t>» </a:t>
            </a:r>
            <a:r>
              <a:rPr dirty="0" err="1"/>
              <a:t>от</a:t>
            </a:r>
            <a:r>
              <a:rPr dirty="0"/>
              <a:t> 27.10.2016 </a:t>
            </a:r>
            <a:r>
              <a:rPr dirty="0" err="1"/>
              <a:t>года</a:t>
            </a:r>
            <a:r>
              <a:rPr dirty="0"/>
              <a:t> №14</a:t>
            </a:r>
          </a:p>
          <a:p>
            <a:pPr algn="r">
              <a:spcBef>
                <a:spcPts val="0"/>
              </a:spcBef>
              <a:defRPr sz="900" cap="none">
                <a:solidFill>
                  <a:srgbClr val="000000"/>
                </a:solidFill>
              </a:defRPr>
            </a:pPr>
            <a:r>
              <a:rPr lang="ru-RU" dirty="0"/>
              <a:t>Рисунок</a:t>
            </a:r>
            <a:r>
              <a:rPr dirty="0"/>
              <a:t>: </a:t>
            </a:r>
            <a:r>
              <a:rPr cap="none" dirty="0">
                <a:solidFill>
                  <a:schemeClr val="tx1"/>
                </a:solidFill>
              </a:rPr>
              <a:t>https://www.google.com/url?sa=i&amp;url=https%3A%2F%2Fppt-online.org%2F68572&amp;psig=AOvVaw1TIOd8hWfjpsBjwzXCIOVB&amp;ust=1730722438062000&amp;source=images&amp;cd=vfe&amp;opi=89978449&amp;ved=0CBQQjRxqFwoTCJj0wNiRwIkDFQAAAAAdAAAAABAE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CA9E3B-1AB3-8C8C-F0A3-19FBAC94A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6618" y="1205806"/>
            <a:ext cx="3524993" cy="473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193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е поле1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6ygAADgnAAAASwAAMCoAABAAAAAmAAAACAAAAP//////////MAAAABQAAAAAAAAAAAD//wAAAQAAAP//AAABAA=="/>
              </a:ext>
            </a:extLst>
          </p:cNvSpPr>
          <p:nvPr/>
        </p:nvSpPr>
        <p:spPr>
          <a:xfrm>
            <a:off x="6299932" y="5888038"/>
            <a:ext cx="5540375" cy="482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ctr">
              <a:spcBef>
                <a:spcPts val="0"/>
              </a:spcBef>
              <a:defRPr sz="1200" b="1" cap="none">
                <a:solidFill>
                  <a:srgbClr val="000000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dirty="0" err="1"/>
              <a:t>Клинический</a:t>
            </a:r>
            <a:r>
              <a:rPr dirty="0"/>
              <a:t> </a:t>
            </a:r>
            <a:r>
              <a:rPr dirty="0" err="1"/>
              <a:t>протокол</a:t>
            </a:r>
            <a:r>
              <a:rPr dirty="0"/>
              <a:t> «</a:t>
            </a:r>
            <a:r>
              <a:rPr dirty="0" err="1"/>
              <a:t>Митральный</a:t>
            </a:r>
            <a:r>
              <a:rPr dirty="0"/>
              <a:t> </a:t>
            </a:r>
            <a:r>
              <a:rPr dirty="0" err="1"/>
              <a:t>стеноз</a:t>
            </a:r>
            <a:r>
              <a:rPr dirty="0"/>
              <a:t>» </a:t>
            </a:r>
            <a:r>
              <a:rPr dirty="0" err="1"/>
              <a:t>от</a:t>
            </a:r>
            <a:r>
              <a:rPr dirty="0"/>
              <a:t> 27.10.2016 </a:t>
            </a:r>
            <a:r>
              <a:rPr dirty="0" err="1"/>
              <a:t>года</a:t>
            </a:r>
            <a:r>
              <a:rPr dirty="0"/>
              <a:t> №14</a:t>
            </a:r>
          </a:p>
          <a:p>
            <a:endParaRPr dirty="0"/>
          </a:p>
        </p:txBody>
      </p:sp>
      <p:sp>
        <p:nvSpPr>
          <p:cNvPr id="5" name="Текстовое поле2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mg8AAIkDAADwQwAARQoAAAAAAAAmAAAACAAAAP//////////MAAAABQAAAAAAAAAAAD//wAAAQAAAP//AAABAA=="/>
              </a:ext>
            </a:extLst>
          </p:cNvSpPr>
          <p:nvPr/>
        </p:nvSpPr>
        <p:spPr>
          <a:xfrm>
            <a:off x="1889076" y="620713"/>
            <a:ext cx="8507730" cy="77582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ctr">
              <a:spcBef>
                <a:spcPts val="0"/>
              </a:spcBef>
              <a:defRPr sz="3600" cap="none">
                <a:solidFill>
                  <a:srgbClr val="FF0000"/>
                </a:solidFill>
              </a:defRPr>
            </a:pPr>
            <a:r>
              <a:rPr b="1" dirty="0" err="1">
                <a:solidFill>
                  <a:srgbClr val="C00000"/>
                </a:solidFill>
              </a:rPr>
              <a:t>Физикальное</a:t>
            </a:r>
            <a:r>
              <a:rPr b="1" dirty="0">
                <a:solidFill>
                  <a:srgbClr val="C00000"/>
                </a:solidFill>
              </a:rPr>
              <a:t> </a:t>
            </a:r>
            <a:r>
              <a:rPr b="1" dirty="0" err="1">
                <a:solidFill>
                  <a:srgbClr val="C00000"/>
                </a:solidFill>
              </a:rPr>
              <a:t>обследование</a:t>
            </a:r>
            <a:endParaRPr b="1" dirty="0">
              <a:solidFill>
                <a:srgbClr val="C00000"/>
              </a:solidFill>
            </a:endParaRPr>
          </a:p>
          <a:p>
            <a:endParaRPr b="1" dirty="0">
              <a:solidFill>
                <a:srgbClr val="C00000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08ABD0-C397-A337-DA73-DA0E93154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9095" y="2765260"/>
            <a:ext cx="1409150" cy="146911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3A8ED4B-B8C8-60ED-8188-EE0B953704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2822" y="4455707"/>
            <a:ext cx="1543265" cy="123842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F6332E4-93ED-CA3C-9869-2AD0DCAF72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0263" y="1505484"/>
            <a:ext cx="1446618" cy="115729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05093C8-19DF-93F2-9E2B-8C974ED4D80D}"/>
              </a:ext>
            </a:extLst>
          </p:cNvPr>
          <p:cNvSpPr txBox="1"/>
          <p:nvPr/>
        </p:nvSpPr>
        <p:spPr>
          <a:xfrm>
            <a:off x="695325" y="1370988"/>
            <a:ext cx="5672796" cy="486941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01080F"/>
                </a:solidFill>
                <a:latin typeface="+mj-lt"/>
              </a:rPr>
              <a:t>с</a:t>
            </a:r>
            <a:r>
              <a:rPr lang="x-none" sz="2800" dirty="0">
                <a:solidFill>
                  <a:srgbClr val="01080F"/>
                </a:solidFill>
                <a:latin typeface="+mj-lt"/>
              </a:rPr>
              <a:t>ердечный горб</a:t>
            </a:r>
            <a:endParaRPr lang="ru-RU" sz="2800" dirty="0">
              <a:solidFill>
                <a:srgbClr val="01080F"/>
              </a:solidFill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01080F"/>
                </a:solidFill>
                <a:latin typeface="+mj-lt"/>
              </a:rPr>
              <a:t>в</a:t>
            </a:r>
            <a:r>
              <a:rPr lang="x-none" sz="2800" dirty="0">
                <a:solidFill>
                  <a:srgbClr val="01080F"/>
                </a:solidFill>
                <a:latin typeface="+mj-lt"/>
              </a:rPr>
              <a:t>ерхушечный толчок ослаблен</a:t>
            </a:r>
            <a:r>
              <a:rPr lang="ru-RU" sz="2800" dirty="0">
                <a:solidFill>
                  <a:srgbClr val="01080F"/>
                </a:solidFill>
                <a:latin typeface="+mj-lt"/>
              </a:rPr>
              <a:t> </a:t>
            </a:r>
            <a:r>
              <a:rPr lang="x-none" sz="2800" dirty="0">
                <a:solidFill>
                  <a:srgbClr val="01080F"/>
                </a:solidFill>
                <a:latin typeface="+mj-lt"/>
              </a:rPr>
              <a:t>или отсутствует</a:t>
            </a:r>
            <a:endParaRPr lang="ru-RU" sz="2800" dirty="0">
              <a:solidFill>
                <a:srgbClr val="01080F"/>
              </a:solidFill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01080F"/>
                </a:solidFill>
                <a:latin typeface="+mj-lt"/>
              </a:rPr>
              <a:t>с</a:t>
            </a:r>
            <a:r>
              <a:rPr lang="x-none" sz="2800" dirty="0">
                <a:solidFill>
                  <a:srgbClr val="01080F"/>
                </a:solidFill>
                <a:latin typeface="+mj-lt"/>
              </a:rPr>
              <a:t>ердечный толчок и</a:t>
            </a:r>
            <a:r>
              <a:rPr lang="ru-RU" sz="2800" dirty="0">
                <a:solidFill>
                  <a:srgbClr val="01080F"/>
                </a:solidFill>
                <a:latin typeface="+mj-lt"/>
              </a:rPr>
              <a:t> </a:t>
            </a:r>
            <a:r>
              <a:rPr lang="x-none" sz="2800" dirty="0">
                <a:solidFill>
                  <a:srgbClr val="01080F"/>
                </a:solidFill>
                <a:latin typeface="+mj-lt"/>
              </a:rPr>
              <a:t>эпигастральная пульсация</a:t>
            </a:r>
            <a:r>
              <a:rPr lang="ru-RU" sz="2800" dirty="0">
                <a:solidFill>
                  <a:srgbClr val="01080F"/>
                </a:solidFill>
                <a:latin typeface="+mj-lt"/>
              </a:rPr>
              <a:t> </a:t>
            </a:r>
            <a:r>
              <a:rPr lang="x-none" sz="2800" dirty="0">
                <a:solidFill>
                  <a:srgbClr val="01080F"/>
                </a:solidFill>
                <a:latin typeface="+mj-lt"/>
              </a:rPr>
              <a:t>(ГПЖ)</a:t>
            </a:r>
            <a:endParaRPr lang="ru-RU" sz="2800" dirty="0">
              <a:solidFill>
                <a:srgbClr val="01080F"/>
              </a:solidFill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01080F"/>
                </a:solidFill>
                <a:latin typeface="+mj-lt"/>
              </a:rPr>
              <a:t>п</a:t>
            </a:r>
            <a:r>
              <a:rPr lang="x-none" sz="2800" dirty="0">
                <a:solidFill>
                  <a:srgbClr val="01080F"/>
                </a:solidFill>
                <a:latin typeface="+mj-lt"/>
              </a:rPr>
              <a:t>ульсация во 2-м м/р слева у</a:t>
            </a:r>
            <a:r>
              <a:rPr lang="ru-RU" sz="2800" dirty="0">
                <a:solidFill>
                  <a:srgbClr val="01080F"/>
                </a:solidFill>
                <a:latin typeface="+mj-lt"/>
              </a:rPr>
              <a:t> </a:t>
            </a:r>
            <a:r>
              <a:rPr lang="x-none" sz="2800" dirty="0">
                <a:solidFill>
                  <a:srgbClr val="01080F"/>
                </a:solidFill>
                <a:latin typeface="+mj-lt"/>
              </a:rPr>
              <a:t>грудины</a:t>
            </a:r>
            <a:endParaRPr lang="ru-RU" sz="2800" dirty="0">
              <a:solidFill>
                <a:srgbClr val="01080F"/>
              </a:solidFill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01080F"/>
                </a:solidFill>
                <a:latin typeface="+mj-lt"/>
              </a:rPr>
              <a:t>д</a:t>
            </a:r>
            <a:r>
              <a:rPr lang="x-none" sz="2800" dirty="0">
                <a:solidFill>
                  <a:srgbClr val="01080F"/>
                </a:solidFill>
                <a:latin typeface="+mj-lt"/>
              </a:rPr>
              <a:t>иастолическое дрожание на</a:t>
            </a:r>
            <a:r>
              <a:rPr lang="ru-RU" sz="2800" dirty="0">
                <a:solidFill>
                  <a:srgbClr val="01080F"/>
                </a:solidFill>
                <a:latin typeface="+mj-lt"/>
              </a:rPr>
              <a:t> </a:t>
            </a:r>
            <a:r>
              <a:rPr lang="x-none" sz="2800" dirty="0">
                <a:solidFill>
                  <a:srgbClr val="01080F"/>
                </a:solidFill>
                <a:latin typeface="+mj-lt"/>
              </a:rPr>
              <a:t>верхушке</a:t>
            </a:r>
            <a:endParaRPr lang="ru-RU" sz="2800" dirty="0">
              <a:solidFill>
                <a:srgbClr val="01080F"/>
              </a:solidFill>
              <a:latin typeface="+mj-lt"/>
            </a:endParaRP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C95B778C-DDE3-D99B-D11E-100072F236FB}"/>
              </a:ext>
            </a:extLst>
          </p:cNvPr>
          <p:cNvCxnSpPr/>
          <p:nvPr/>
        </p:nvCxnSpPr>
        <p:spPr>
          <a:xfrm flipV="1">
            <a:off x="4768948" y="2124222"/>
            <a:ext cx="2897944" cy="1237956"/>
          </a:xfrm>
          <a:prstGeom prst="straightConnector1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3C8EDF56-D877-787B-8FAD-3DC70BB96162}"/>
              </a:ext>
            </a:extLst>
          </p:cNvPr>
          <p:cNvCxnSpPr>
            <a:cxnSpLocks/>
          </p:cNvCxnSpPr>
          <p:nvPr/>
        </p:nvCxnSpPr>
        <p:spPr>
          <a:xfrm flipV="1">
            <a:off x="5090161" y="3713870"/>
            <a:ext cx="2675205" cy="1123071"/>
          </a:xfrm>
          <a:prstGeom prst="straightConnector1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3407EAF0-6E29-AD28-B2BA-55A3C41D1FB0}"/>
              </a:ext>
            </a:extLst>
          </p:cNvPr>
          <p:cNvCxnSpPr>
            <a:cxnSpLocks/>
          </p:cNvCxnSpPr>
          <p:nvPr/>
        </p:nvCxnSpPr>
        <p:spPr>
          <a:xfrm flipV="1">
            <a:off x="4583724" y="5219114"/>
            <a:ext cx="3195710" cy="391550"/>
          </a:xfrm>
          <a:prstGeom prst="straightConnector1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ICAg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AAAAB/f38AlpaWA8zMzADAwP8Af39/AAAAAAAAAAAAAAAAAAAAAAAAAAAAIQAAABgAAAAUAAAAtAEAAKQCAAB5SQAAeAcAABAAAAAmAAAACAAAAP//////////MAAAABQAAAAAAAAAAAD//wAAAQAAAP//AAABAA=="/>
              </a:ext>
            </a:extLst>
          </p:cNvSpPr>
          <p:nvPr/>
        </p:nvSpPr>
        <p:spPr>
          <a:xfrm>
            <a:off x="276860" y="429260"/>
            <a:ext cx="11666855" cy="7848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marL="0" indent="0" algn="ctr">
              <a:spcBef>
                <a:spcPts val="0"/>
              </a:spcBef>
              <a:buNone/>
              <a:defRPr cap="none">
                <a:solidFill>
                  <a:srgbClr val="FF0000"/>
                </a:solidFill>
              </a:defRPr>
            </a:pPr>
            <a:r>
              <a:rPr sz="3600" b="1" cap="none" dirty="0" err="1">
                <a:solidFill>
                  <a:srgbClr val="C00000"/>
                </a:solidFill>
              </a:rPr>
              <a:t>Аускультация</a:t>
            </a:r>
            <a:endParaRPr sz="3600" b="1" cap="none" dirty="0">
              <a:solidFill>
                <a:srgbClr val="C00000"/>
              </a:solidFill>
            </a:endParaRPr>
          </a:p>
        </p:txBody>
      </p:sp>
      <p:sp>
        <p:nvSpPr>
          <p:cNvPr id="3" name="TextBox 5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AAAAAAAAAAA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AAAAB/f38AlpaWA8zMzADAwP8Af39/AAAAAAAAAAAAAAAAAAAAAAAAAAAAIQAAABgAAAAUAAAAATgAAM0kAAAASwAAqygAAAAAAAAmAAAACAAAAP//////////MAAAABQAAAAAAAAAAAD//wAAAQAAAP//AAABAA=="/>
              </a:ext>
            </a:extLst>
          </p:cNvSpPr>
          <p:nvPr/>
        </p:nvSpPr>
        <p:spPr>
          <a:xfrm>
            <a:off x="8018585" y="5983825"/>
            <a:ext cx="3892062" cy="628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ctr">
              <a:spcBef>
                <a:spcPts val="0"/>
              </a:spcBef>
              <a:defRPr sz="1200" cap="none">
                <a:solidFill>
                  <a:srgbClr val="000000"/>
                </a:solidFill>
              </a:defRPr>
            </a:pPr>
            <a:r>
              <a:rPr lang="ru-RU" dirty="0"/>
              <a:t>Рисунок</a:t>
            </a:r>
            <a:r>
              <a:rPr dirty="0"/>
              <a:t>; </a:t>
            </a:r>
            <a:r>
              <a:rPr cap="none" dirty="0">
                <a:solidFill>
                  <a:srgbClr val="0000FF"/>
                </a:solidFill>
              </a:rPr>
              <a:t>,https://youtu.be/</a:t>
            </a:r>
            <a:r>
              <a:rPr cap="none" dirty="0" err="1">
                <a:solidFill>
                  <a:srgbClr val="0000FF"/>
                </a:solidFill>
              </a:rPr>
              <a:t>xepjlemUnmY</a:t>
            </a:r>
            <a:endParaRPr cap="none" dirty="0">
              <a:solidFill>
                <a:srgbClr val="0000FF"/>
              </a:solidFill>
            </a:endParaRPr>
          </a:p>
        </p:txBody>
      </p:sp>
      <p:sp>
        <p:nvSpPr>
          <p:cNvPr id="4" name="TextBox 7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AAAAB/f38AlpaWA8zMzADAwP8Af39/AAAAAAAAAAAAAAAAAAAAAAAAAAAAIQAAABgAAAAUAAAANCEAAKsHAAAqSAAA7yMAABAAAAAmAAAACAAAAP//////////MAAAABQAAAAAAAAAAAD//wAAAQAAAP//AAABAA=="/>
              </a:ext>
            </a:extLst>
          </p:cNvSpPr>
          <p:nvPr/>
        </p:nvSpPr>
        <p:spPr>
          <a:xfrm>
            <a:off x="4065563" y="1252024"/>
            <a:ext cx="7431112" cy="469861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t"/>
          <a:lstStyle/>
          <a:p>
            <a:pPr marL="609600" indent="-609600">
              <a:buFont typeface="Wingdings" panose="05000000000000000000" pitchFamily="2" charset="2"/>
              <a:buChar char="Ø"/>
            </a:pPr>
            <a:r>
              <a:rPr sz="2000" dirty="0"/>
              <a:t>“</a:t>
            </a:r>
            <a:r>
              <a:rPr lang="ru-RU" sz="2000" dirty="0"/>
              <a:t>х</a:t>
            </a:r>
            <a:r>
              <a:rPr sz="2000" dirty="0" err="1"/>
              <a:t>лопающий</a:t>
            </a:r>
            <a:r>
              <a:rPr sz="2000" dirty="0"/>
              <a:t>”  I </a:t>
            </a:r>
            <a:r>
              <a:rPr sz="2000" dirty="0" err="1"/>
              <a:t>тон</a:t>
            </a:r>
            <a:r>
              <a:rPr sz="2000" dirty="0"/>
              <a:t> (</a:t>
            </a:r>
            <a:r>
              <a:rPr sz="2000" dirty="0" err="1"/>
              <a:t>быстрое</a:t>
            </a:r>
            <a:r>
              <a:rPr sz="2000" dirty="0"/>
              <a:t> </a:t>
            </a:r>
            <a:r>
              <a:rPr sz="2000" dirty="0" err="1"/>
              <a:t>смыкание</a:t>
            </a:r>
            <a:r>
              <a:rPr sz="2000" dirty="0"/>
              <a:t> </a:t>
            </a:r>
            <a:r>
              <a:rPr sz="2000" dirty="0" err="1"/>
              <a:t>склерозированных</a:t>
            </a:r>
            <a:r>
              <a:rPr sz="2000" dirty="0"/>
              <a:t> </a:t>
            </a:r>
            <a:r>
              <a:rPr sz="2000" dirty="0" err="1"/>
              <a:t>створок</a:t>
            </a:r>
            <a:r>
              <a:rPr sz="2000" dirty="0"/>
              <a:t> </a:t>
            </a:r>
            <a:r>
              <a:rPr sz="2000" dirty="0" err="1"/>
              <a:t>клапана</a:t>
            </a:r>
            <a:r>
              <a:rPr sz="2000" dirty="0"/>
              <a:t>)</a:t>
            </a:r>
          </a:p>
          <a:p>
            <a:pPr marL="609600" indent="-609600">
              <a:buFont typeface="Wingdings" panose="05000000000000000000" pitchFamily="2" charset="2"/>
              <a:buChar char="Ø"/>
            </a:pPr>
            <a:r>
              <a:rPr lang="ru-RU" sz="2000" dirty="0"/>
              <a:t>а</a:t>
            </a:r>
            <a:r>
              <a:rPr sz="2000" dirty="0" err="1"/>
              <a:t>кцент</a:t>
            </a:r>
            <a:r>
              <a:rPr sz="2000" dirty="0"/>
              <a:t> и </a:t>
            </a:r>
            <a:r>
              <a:rPr sz="2000" dirty="0" err="1"/>
              <a:t>раздвоение</a:t>
            </a:r>
            <a:r>
              <a:rPr sz="2000" dirty="0"/>
              <a:t> II </a:t>
            </a:r>
            <a:r>
              <a:rPr sz="2000" dirty="0" err="1"/>
              <a:t>тона</a:t>
            </a:r>
            <a:r>
              <a:rPr sz="2000" dirty="0"/>
              <a:t> </a:t>
            </a:r>
            <a:r>
              <a:rPr sz="2000" dirty="0" err="1"/>
              <a:t>над</a:t>
            </a:r>
            <a:r>
              <a:rPr sz="2000" dirty="0"/>
              <a:t> </a:t>
            </a:r>
            <a:r>
              <a:rPr sz="2000" dirty="0" err="1"/>
              <a:t>легочной</a:t>
            </a:r>
            <a:r>
              <a:rPr sz="2000" dirty="0"/>
              <a:t> </a:t>
            </a:r>
            <a:r>
              <a:rPr sz="2000" dirty="0" err="1"/>
              <a:t>артерией</a:t>
            </a:r>
            <a:endParaRPr sz="2000" dirty="0"/>
          </a:p>
          <a:p>
            <a:pPr marL="609600" indent="-609600">
              <a:buFont typeface="Wingdings" panose="05000000000000000000" pitchFamily="2" charset="2"/>
              <a:buChar char="Ø"/>
            </a:pPr>
            <a:r>
              <a:rPr lang="ru-RU" sz="2000" dirty="0"/>
              <a:t>д</a:t>
            </a:r>
            <a:r>
              <a:rPr sz="2000" dirty="0" err="1"/>
              <a:t>ополнительный</a:t>
            </a:r>
            <a:r>
              <a:rPr sz="2000" dirty="0"/>
              <a:t> </a:t>
            </a:r>
            <a:r>
              <a:rPr sz="2000" dirty="0" err="1"/>
              <a:t>тон</a:t>
            </a:r>
            <a:r>
              <a:rPr sz="2000" dirty="0"/>
              <a:t>  (</a:t>
            </a:r>
            <a:r>
              <a:rPr sz="2000" dirty="0" err="1"/>
              <a:t>щелчок</a:t>
            </a:r>
            <a:r>
              <a:rPr sz="2000" dirty="0"/>
              <a:t>) </a:t>
            </a:r>
            <a:r>
              <a:rPr sz="2000" dirty="0" err="1"/>
              <a:t>открытия</a:t>
            </a:r>
            <a:r>
              <a:rPr sz="2000" dirty="0"/>
              <a:t> </a:t>
            </a:r>
            <a:r>
              <a:rPr sz="2000" dirty="0" err="1"/>
              <a:t>митрального</a:t>
            </a:r>
            <a:r>
              <a:rPr sz="2000" dirty="0"/>
              <a:t> </a:t>
            </a:r>
            <a:r>
              <a:rPr sz="2000" dirty="0" err="1"/>
              <a:t>клапана</a:t>
            </a:r>
            <a:r>
              <a:rPr sz="2000" dirty="0"/>
              <a:t>  </a:t>
            </a:r>
          </a:p>
          <a:p>
            <a:pPr marL="609600" indent="-609600">
              <a:buFont typeface="Wingdings" panose="05000000000000000000" pitchFamily="2" charset="2"/>
              <a:buChar char="Ø"/>
            </a:pPr>
            <a:r>
              <a:rPr lang="ru-RU" sz="2000" dirty="0"/>
              <a:t>х</a:t>
            </a:r>
            <a:r>
              <a:rPr sz="2000" dirty="0" err="1"/>
              <a:t>арактерная</a:t>
            </a:r>
            <a:r>
              <a:rPr sz="2000" dirty="0"/>
              <a:t> </a:t>
            </a:r>
            <a:r>
              <a:rPr sz="2000" dirty="0" err="1"/>
              <a:t>мелодия</a:t>
            </a:r>
            <a:r>
              <a:rPr sz="2000" dirty="0"/>
              <a:t> </a:t>
            </a:r>
            <a:r>
              <a:rPr sz="2000" dirty="0" err="1"/>
              <a:t>митрального</a:t>
            </a:r>
            <a:r>
              <a:rPr sz="2000" dirty="0"/>
              <a:t> </a:t>
            </a:r>
            <a:r>
              <a:rPr sz="2000" dirty="0" err="1"/>
              <a:t>стеноза</a:t>
            </a:r>
            <a:r>
              <a:rPr sz="2000" dirty="0"/>
              <a:t> – “</a:t>
            </a:r>
            <a:r>
              <a:rPr sz="2000" dirty="0" err="1"/>
              <a:t>ритм</a:t>
            </a:r>
            <a:r>
              <a:rPr sz="2000" dirty="0"/>
              <a:t> </a:t>
            </a:r>
            <a:r>
              <a:rPr sz="2000" dirty="0" err="1"/>
              <a:t>перепела</a:t>
            </a:r>
            <a:r>
              <a:rPr sz="2000" dirty="0"/>
              <a:t>” (</a:t>
            </a:r>
            <a:r>
              <a:rPr sz="2000" dirty="0" err="1"/>
              <a:t>спать</a:t>
            </a:r>
            <a:r>
              <a:rPr sz="2000" dirty="0"/>
              <a:t> </a:t>
            </a:r>
            <a:r>
              <a:rPr sz="2000" dirty="0" err="1"/>
              <a:t>по-ра</a:t>
            </a:r>
            <a:r>
              <a:rPr sz="2000" dirty="0"/>
              <a:t>)</a:t>
            </a:r>
          </a:p>
          <a:p>
            <a:pPr marL="609600" indent="-609600">
              <a:buFont typeface="Wingdings" panose="05000000000000000000" pitchFamily="2" charset="2"/>
              <a:buChar char="Ø"/>
            </a:pPr>
            <a:r>
              <a:rPr lang="ru-RU" sz="2000" dirty="0"/>
              <a:t>д</a:t>
            </a:r>
            <a:r>
              <a:rPr sz="2000" dirty="0" err="1"/>
              <a:t>иастолический</a:t>
            </a:r>
            <a:r>
              <a:rPr sz="2000" dirty="0"/>
              <a:t> </a:t>
            </a:r>
            <a:r>
              <a:rPr sz="2000" dirty="0" err="1"/>
              <a:t>шум</a:t>
            </a:r>
            <a:r>
              <a:rPr sz="2000" dirty="0"/>
              <a:t>  </a:t>
            </a:r>
            <a:r>
              <a:rPr sz="2000" dirty="0" err="1"/>
              <a:t>на</a:t>
            </a:r>
            <a:r>
              <a:rPr sz="2000" dirty="0"/>
              <a:t> </a:t>
            </a:r>
            <a:r>
              <a:rPr sz="2000" dirty="0" err="1"/>
              <a:t>верхушке</a:t>
            </a:r>
            <a:r>
              <a:rPr sz="2000" dirty="0"/>
              <a:t> </a:t>
            </a:r>
            <a:r>
              <a:rPr sz="2000" dirty="0" err="1"/>
              <a:t>сердца</a:t>
            </a:r>
            <a:r>
              <a:rPr sz="2000" dirty="0"/>
              <a:t> с </a:t>
            </a:r>
            <a:r>
              <a:rPr sz="2000" dirty="0" err="1"/>
              <a:t>пресистолическим</a:t>
            </a:r>
            <a:r>
              <a:rPr sz="2000" dirty="0"/>
              <a:t> </a:t>
            </a:r>
            <a:r>
              <a:rPr sz="2000" dirty="0" err="1"/>
              <a:t>усилением</a:t>
            </a:r>
            <a:r>
              <a:rPr sz="2000" dirty="0"/>
              <a:t> (“</a:t>
            </a:r>
            <a:r>
              <a:rPr sz="2000" dirty="0" err="1"/>
              <a:t>ты-што</a:t>
            </a:r>
            <a:r>
              <a:rPr sz="2000" dirty="0"/>
              <a:t>”), </a:t>
            </a:r>
            <a:r>
              <a:rPr sz="2000" dirty="0" err="1"/>
              <a:t>лучше</a:t>
            </a:r>
            <a:r>
              <a:rPr sz="2000" dirty="0"/>
              <a:t> в </a:t>
            </a:r>
            <a:r>
              <a:rPr sz="2000" dirty="0" err="1"/>
              <a:t>положении</a:t>
            </a:r>
            <a:r>
              <a:rPr sz="2000" dirty="0"/>
              <a:t> </a:t>
            </a:r>
            <a:r>
              <a:rPr sz="2000" dirty="0" err="1"/>
              <a:t>лежа</a:t>
            </a:r>
            <a:r>
              <a:rPr sz="2000" dirty="0"/>
              <a:t> </a:t>
            </a:r>
            <a:r>
              <a:rPr sz="2000" dirty="0" err="1"/>
              <a:t>на</a:t>
            </a:r>
            <a:r>
              <a:rPr sz="2000" dirty="0"/>
              <a:t> </a:t>
            </a:r>
            <a:r>
              <a:rPr sz="2000" dirty="0" err="1"/>
              <a:t>левом</a:t>
            </a:r>
            <a:r>
              <a:rPr sz="2000" dirty="0"/>
              <a:t> </a:t>
            </a:r>
            <a:r>
              <a:rPr sz="2000" dirty="0" err="1"/>
              <a:t>боку</a:t>
            </a:r>
            <a:endParaRPr sz="2000" dirty="0"/>
          </a:p>
          <a:p>
            <a:pPr marL="609600" indent="-609600">
              <a:buFont typeface="Wingdings" panose="05000000000000000000" pitchFamily="2" charset="2"/>
              <a:buChar char="Ø"/>
            </a:pPr>
            <a:r>
              <a:rPr lang="ru-RU" sz="2000" dirty="0"/>
              <a:t>м</a:t>
            </a:r>
            <a:r>
              <a:rPr sz="2000" dirty="0" err="1"/>
              <a:t>ерцательная</a:t>
            </a:r>
            <a:r>
              <a:rPr sz="2000" dirty="0"/>
              <a:t> </a:t>
            </a:r>
            <a:r>
              <a:rPr sz="2000" dirty="0" err="1"/>
              <a:t>аритмия</a:t>
            </a:r>
            <a:r>
              <a:rPr sz="2000" dirty="0"/>
              <a:t> </a:t>
            </a:r>
            <a:r>
              <a:rPr sz="2000" dirty="0" err="1"/>
              <a:t>характерна</a:t>
            </a:r>
            <a:endParaRPr sz="2000" dirty="0"/>
          </a:p>
          <a:p>
            <a:pPr marL="609600" indent="-609600">
              <a:buFont typeface="Wingdings" panose="05000000000000000000" pitchFamily="2" charset="2"/>
              <a:buChar char="Ø"/>
            </a:pPr>
            <a:r>
              <a:rPr lang="ru-RU" sz="2000" dirty="0"/>
              <a:t>ш</a:t>
            </a:r>
            <a:r>
              <a:rPr sz="2000" dirty="0" err="1"/>
              <a:t>ум</a:t>
            </a:r>
            <a:r>
              <a:rPr sz="2000" dirty="0"/>
              <a:t> </a:t>
            </a:r>
            <a:r>
              <a:rPr sz="2000" dirty="0" err="1"/>
              <a:t>Грехема-Стилла</a:t>
            </a:r>
            <a:r>
              <a:rPr sz="2000" dirty="0"/>
              <a:t> – </a:t>
            </a:r>
            <a:r>
              <a:rPr sz="2000" dirty="0" err="1"/>
              <a:t>диастолический</a:t>
            </a:r>
            <a:r>
              <a:rPr sz="2000" dirty="0"/>
              <a:t> </a:t>
            </a:r>
            <a:r>
              <a:rPr sz="2000" dirty="0" err="1"/>
              <a:t>шум</a:t>
            </a:r>
            <a:r>
              <a:rPr sz="2000" dirty="0"/>
              <a:t> </a:t>
            </a:r>
            <a:r>
              <a:rPr sz="2000" dirty="0" err="1"/>
              <a:t>во</a:t>
            </a:r>
            <a:r>
              <a:rPr sz="2000" dirty="0"/>
              <a:t> II </a:t>
            </a:r>
            <a:r>
              <a:rPr sz="2000" dirty="0" err="1"/>
              <a:t>межреберье</a:t>
            </a:r>
            <a:r>
              <a:rPr sz="2000" dirty="0"/>
              <a:t> </a:t>
            </a:r>
            <a:r>
              <a:rPr sz="2000" dirty="0" err="1"/>
              <a:t>слева</a:t>
            </a:r>
            <a:r>
              <a:rPr sz="2000" dirty="0"/>
              <a:t> </a:t>
            </a:r>
            <a:r>
              <a:rPr sz="2000" dirty="0" err="1"/>
              <a:t>от</a:t>
            </a:r>
            <a:r>
              <a:rPr sz="2000" dirty="0"/>
              <a:t> </a:t>
            </a:r>
            <a:r>
              <a:rPr sz="2000" dirty="0" err="1"/>
              <a:t>грудины</a:t>
            </a:r>
            <a:r>
              <a:rPr sz="2000" dirty="0"/>
              <a:t> </a:t>
            </a:r>
            <a:r>
              <a:rPr sz="2000" dirty="0" err="1"/>
              <a:t>из-за</a:t>
            </a:r>
            <a:r>
              <a:rPr sz="2000" dirty="0"/>
              <a:t> </a:t>
            </a:r>
            <a:r>
              <a:rPr sz="2000" dirty="0" err="1"/>
              <a:t>относительной</a:t>
            </a:r>
            <a:r>
              <a:rPr sz="2000" dirty="0"/>
              <a:t> </a:t>
            </a:r>
            <a:r>
              <a:rPr sz="2000" dirty="0" err="1"/>
              <a:t>недостаточности</a:t>
            </a:r>
            <a:r>
              <a:rPr sz="2000" dirty="0"/>
              <a:t> </a:t>
            </a:r>
            <a:r>
              <a:rPr sz="2000" dirty="0" err="1"/>
              <a:t>клапана</a:t>
            </a:r>
            <a:r>
              <a:rPr sz="2000" dirty="0"/>
              <a:t> </a:t>
            </a:r>
            <a:r>
              <a:rPr sz="2000" dirty="0" err="1"/>
              <a:t>легочной</a:t>
            </a:r>
            <a:r>
              <a:rPr sz="2000" dirty="0"/>
              <a:t> </a:t>
            </a:r>
            <a:r>
              <a:rPr sz="2000" dirty="0" err="1"/>
              <a:t>артерии</a:t>
            </a:r>
            <a:endParaRPr lang="ru-RU" sz="2000" dirty="0"/>
          </a:p>
        </p:txBody>
      </p:sp>
      <p:graphicFrame>
        <p:nvGraphicFramePr>
          <p:cNvPr id="5" name="Объект OLE1"/>
          <p:cNvGraphicFrame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8_32snZxMAAAAlAAAAM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AcAAAA4AAAAAAAAAAAAAAAAAAAA////AAAAAAAAAAAAAAAAAAAAAAAAAAAAAAAAAAAAAABkAAAAZAAAAAEAAAAjAAAABAAAAGQAAAAXAAAAFAAAAAAAAAAAAAAA/38AAP9/AAAAAAAACQAAAAQAAAACAAAAHgAAAGgAAAAAAAAAAAAAAAAAAAAAAAAAAAAAABAnAAAQJwAAAAAAAAAAAAAAAAAAAAAAAAAAAAAAAAAAAAAAAAAAAAAUAAAAAAAAAMDA/wAAAAAAZAAAADIAAAAAAAAAZAAAAAAAAAB/f38AAAAAACIAAAAYAAAAAAAAAAAAAAAAAAAAAAAAAAAAAAAAAAAAJAAAACQAAAAAAAAABwAAAAAAAAAAAAAAAAAAAAAAAAAAAAAAAAAAAH9/fwAlAAAAWAAAAAAAAAAAAAAAAAAAAAAAAAAAAAAAAAAAAAAAAAAAAAAAAAAAAAAAAAAAAAAAPwAAAAAAAACghgEAAAAAAAAAAAAAAAAADAAAAAEAAAAAAAAAAAAAAAAAAAAfAAAAVAAAAP///wX///8BAAAAAAAAAAAAAAAAAAAAAAAAAAAAAAAAAAAAAAAAAAAGSYwCf39/AJaWlgPMzMwAwMD/AH9/fwAAAAAAAAAAAAAAAAD///8AAAAAACEAAAAYAAAAFAAAAM4EAAA0DQAARRoAAFYdAAAQAAAAJgAAAAgAAAD//////////zAAAAAUAAAAAAAAAAAA//8AAAEAAAD//wAAAQA="/>
              </a:ext>
            </a:extLst>
          </p:cNvGraphicFramePr>
          <p:nvPr>
            <p:extLst>
              <p:ext uri="{D42A27DB-BD31-4B8C-83A1-F6EECF244321}">
                <p14:modId xmlns:p14="http://schemas.microsoft.com/office/powerpoint/2010/main" val="1891388402"/>
              </p:ext>
            </p:extLst>
          </p:nvPr>
        </p:nvGraphicFramePr>
        <p:xfrm>
          <a:off x="763588" y="1771650"/>
          <a:ext cx="3771900" cy="271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Объект упаковщика для оболочки" showAsIcon="1" r:id="rId2" imgW="2703600" imgH="685800" progId="Package">
                  <p:embed/>
                </p:oleObj>
              </mc:Choice>
              <mc:Fallback>
                <p:oleObj name="Объект упаковщика для оболочки" showAsIcon="1" r:id="rId2" imgW="2703600" imgH="685800" progId="Package">
                  <p:embed/>
                  <p:pic>
                    <p:nvPicPr>
                      <p:cNvPr id="0" name="Объект OLE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588" y="1771650"/>
                        <a:ext cx="3771900" cy="2711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6" descr="Picture background">
            <a:extLst>
              <a:ext uri="{FF2B5EF4-FFF2-40B4-BE49-F238E27FC236}">
                <a16:creationId xmlns:a16="http://schemas.microsoft.com/office/drawing/2014/main" id="{B74C66D8-B3A8-595E-BA81-E7EEAFCDB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7347">
            <a:off x="1778421" y="3821261"/>
            <a:ext cx="1623859" cy="162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E0A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KpkIQs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AAAAB/f38AlpaWA8zMzADAwP8Af39/AAAAAAAAAAAAAAAAAAAAAAAAAAAAIQAAABgAAAAUAAAAAQAAAAAAAAABSwAAoAUAABAgAAAmAAAACAAAAP//////////MAAAABQAAAAAAAAAAAD//wAAAQAAAP//AAABAA=="/>
              </a:ext>
            </a:extLst>
          </p:cNvSpPr>
          <p:nvPr/>
        </p:nvSpPr>
        <p:spPr>
          <a:xfrm>
            <a:off x="695325" y="1155285"/>
            <a:ext cx="5621069" cy="448586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t"/>
          <a:lstStyle/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sz="2400" cap="none" dirty="0" err="1">
                <a:solidFill>
                  <a:srgbClr val="000000"/>
                </a:solidFill>
              </a:rPr>
              <a:t>уплотнение</a:t>
            </a:r>
            <a:r>
              <a:rPr sz="2400" cap="none" dirty="0">
                <a:solidFill>
                  <a:srgbClr val="000000"/>
                </a:solidFill>
              </a:rPr>
              <a:t>  и </a:t>
            </a:r>
            <a:r>
              <a:rPr sz="2400" cap="none" dirty="0" err="1">
                <a:solidFill>
                  <a:srgbClr val="000000"/>
                </a:solidFill>
              </a:rPr>
              <a:t>частичное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сращение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передней</a:t>
            </a:r>
            <a:r>
              <a:rPr sz="2400" cap="none" dirty="0">
                <a:solidFill>
                  <a:srgbClr val="000000"/>
                </a:solidFill>
              </a:rPr>
              <a:t> и </a:t>
            </a:r>
            <a:r>
              <a:rPr sz="2400" cap="none" dirty="0" err="1">
                <a:solidFill>
                  <a:srgbClr val="000000"/>
                </a:solidFill>
              </a:rPr>
              <a:t>задней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створок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митрального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клапана</a:t>
            </a:r>
            <a:r>
              <a:rPr sz="2400" cap="none" dirty="0">
                <a:solidFill>
                  <a:srgbClr val="000000"/>
                </a:solidFill>
              </a:rPr>
              <a:t>  </a:t>
            </a:r>
            <a:endParaRPr lang="ru-RU" sz="2400" cap="none" dirty="0">
              <a:solidFill>
                <a:srgbClr val="000000"/>
              </a:solidFill>
            </a:endParaRPr>
          </a:p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sz="2400" cap="none" dirty="0" err="1">
                <a:solidFill>
                  <a:srgbClr val="000000"/>
                </a:solidFill>
              </a:rPr>
              <a:t>однонаправленное</a:t>
            </a:r>
            <a:r>
              <a:rPr sz="2400" cap="none" dirty="0">
                <a:solidFill>
                  <a:srgbClr val="000000"/>
                </a:solidFill>
              </a:rPr>
              <a:t>  </a:t>
            </a:r>
            <a:r>
              <a:rPr sz="2400" cap="none" dirty="0" err="1">
                <a:solidFill>
                  <a:srgbClr val="000000"/>
                </a:solidFill>
              </a:rPr>
              <a:t>движение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створок</a:t>
            </a:r>
            <a:endParaRPr lang="ru-RU" sz="2400" dirty="0">
              <a:solidFill>
                <a:srgbClr val="000000"/>
              </a:solidFill>
            </a:endParaRPr>
          </a:p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sz="2400" cap="none" dirty="0">
                <a:solidFill>
                  <a:srgbClr val="000000"/>
                </a:solidFill>
              </a:rPr>
              <a:t>“</a:t>
            </a:r>
            <a:r>
              <a:rPr sz="2400" cap="none" dirty="0" err="1">
                <a:solidFill>
                  <a:srgbClr val="000000"/>
                </a:solidFill>
              </a:rPr>
              <a:t>парусение</a:t>
            </a:r>
            <a:r>
              <a:rPr sz="2400" cap="none" dirty="0">
                <a:solidFill>
                  <a:srgbClr val="000000"/>
                </a:solidFill>
              </a:rPr>
              <a:t>” </a:t>
            </a:r>
            <a:r>
              <a:rPr sz="2400" cap="none" dirty="0" err="1">
                <a:solidFill>
                  <a:srgbClr val="000000"/>
                </a:solidFill>
              </a:rPr>
              <a:t>передней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створки</a:t>
            </a:r>
            <a:endParaRPr lang="ru-RU" sz="2400" dirty="0">
              <a:solidFill>
                <a:srgbClr val="000000"/>
              </a:solidFill>
            </a:endParaRPr>
          </a:p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sz="2400" cap="none" dirty="0" err="1">
                <a:solidFill>
                  <a:srgbClr val="000000"/>
                </a:solidFill>
              </a:rPr>
              <a:t>увеличение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размеров</a:t>
            </a:r>
            <a:r>
              <a:rPr sz="2400" cap="none" dirty="0">
                <a:solidFill>
                  <a:srgbClr val="000000"/>
                </a:solidFill>
              </a:rPr>
              <a:t> ЛП и ПЖ</a:t>
            </a:r>
            <a:endParaRPr lang="ru-RU" sz="2400" cap="none" dirty="0">
              <a:solidFill>
                <a:srgbClr val="000000"/>
              </a:solidFill>
            </a:endParaRPr>
          </a:p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sz="2400" cap="none" dirty="0" err="1">
                <a:solidFill>
                  <a:srgbClr val="000000"/>
                </a:solidFill>
              </a:rPr>
              <a:t>уменьшение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площади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митрального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отверстия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endParaRPr lang="ru-RU" sz="2400" cap="none" dirty="0">
              <a:solidFill>
                <a:srgbClr val="000000"/>
              </a:solidFill>
            </a:endParaRPr>
          </a:p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sz="2400" cap="none" dirty="0" err="1">
                <a:solidFill>
                  <a:srgbClr val="000000"/>
                </a:solidFill>
              </a:rPr>
              <a:t>высокий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диастолический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градиент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давления</a:t>
            </a:r>
            <a:r>
              <a:rPr sz="2400" cap="none" dirty="0">
                <a:solidFill>
                  <a:srgbClr val="000000"/>
                </a:solidFill>
              </a:rPr>
              <a:t> </a:t>
            </a:r>
            <a:r>
              <a:rPr sz="2400" cap="none" dirty="0" err="1">
                <a:solidFill>
                  <a:srgbClr val="000000"/>
                </a:solidFill>
              </a:rPr>
              <a:t>между</a:t>
            </a:r>
            <a:r>
              <a:rPr sz="2400" cap="none" dirty="0">
                <a:solidFill>
                  <a:srgbClr val="000000"/>
                </a:solidFill>
              </a:rPr>
              <a:t> ЛП и ЛЖ</a:t>
            </a:r>
          </a:p>
        </p:txBody>
      </p:sp>
      <p:pic>
        <p:nvPicPr>
          <p:cNvPr id="4" name="Рисунок 6"/>
          <p:cNvPicPr>
            <a:picLocks noChangeAspect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8_32snZxMAAAAlAAAAEQAAAC0A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AcAAAA4AAAAAAAAAAAAAAAAAAAA////AAAAAAAAAAAAAAAAAAAAAAAAAAAAAAAAAAAAAABkAAAAZAAAAAAAAAAjAAAABAAAAGQAAAAXAAAAFAAAAAAAAAAAAAAA/38AAP9/AAAAAAAACQAAAAQAAADgUUFo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P///wX///8BAAAAAAAAAAAAAAAAAAAAAAAAAAAAAAAAAAAAAAAAAAAGSYwCf39/AJaWlgPMzMwAwMD/AH9/fwAAAAAAAAAAAAAAAAD///8AAAAAACEAAAAYAAAAFAAAAN83AADDGgAAZ0oAAOoqAAAQAAAAJgAAAAgAAAD//////////zAAAAAUAAAAAAAAAAAA//8AAAEAAAD//wAAAQA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6571030" y="1184573"/>
            <a:ext cx="4472109" cy="389801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Текстовое поле1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vAEAACIkAAB4NwAAMCoAAAAAAAAmAAAACAAAAP//////////MAAAABQAAAAAAAAAAAD//wAAAQAAAP//AAABAA=="/>
              </a:ext>
            </a:extLst>
          </p:cNvSpPr>
          <p:nvPr/>
        </p:nvSpPr>
        <p:spPr>
          <a:xfrm>
            <a:off x="2761615" y="5873750"/>
            <a:ext cx="8735060" cy="984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r">
              <a:spcBef>
                <a:spcPts val="0"/>
              </a:spcBef>
              <a:defRPr sz="900" cap="none"/>
            </a:pPr>
            <a:r>
              <a:rPr lang="ru-RU" dirty="0">
                <a:solidFill>
                  <a:srgbClr val="000000"/>
                </a:solidFill>
              </a:rPr>
              <a:t>Рисунок</a:t>
            </a:r>
            <a:r>
              <a:rPr cap="none" dirty="0">
                <a:solidFill>
                  <a:srgbClr val="000000"/>
                </a:solidFill>
              </a:rPr>
              <a:t> "</a:t>
            </a:r>
            <a:r>
              <a:rPr cap="none" dirty="0" err="1">
                <a:solidFill>
                  <a:srgbClr val="000000"/>
                </a:solidFill>
              </a:rPr>
              <a:t>Митральные</a:t>
            </a:r>
            <a:r>
              <a:rPr cap="none" dirty="0">
                <a:solidFill>
                  <a:srgbClr val="000000"/>
                </a:solidFill>
              </a:rPr>
              <a:t> </a:t>
            </a:r>
            <a:r>
              <a:rPr cap="none" dirty="0" err="1">
                <a:solidFill>
                  <a:srgbClr val="000000"/>
                </a:solidFill>
              </a:rPr>
              <a:t>пороки</a:t>
            </a:r>
            <a:r>
              <a:rPr cap="none" dirty="0">
                <a:solidFill>
                  <a:srgbClr val="000000"/>
                </a:solidFill>
              </a:rPr>
              <a:t> </a:t>
            </a:r>
            <a:r>
              <a:rPr cap="none" dirty="0" err="1">
                <a:solidFill>
                  <a:srgbClr val="000000"/>
                </a:solidFill>
              </a:rPr>
              <a:t>сердца</a:t>
            </a:r>
            <a:r>
              <a:rPr cap="none" dirty="0">
                <a:solidFill>
                  <a:srgbClr val="000000"/>
                </a:solidFill>
              </a:rPr>
              <a:t> и </a:t>
            </a:r>
            <a:r>
              <a:rPr cap="none" dirty="0" err="1">
                <a:solidFill>
                  <a:srgbClr val="000000"/>
                </a:solidFill>
              </a:rPr>
              <a:t>легочная</a:t>
            </a:r>
            <a:r>
              <a:rPr cap="none" dirty="0">
                <a:solidFill>
                  <a:srgbClr val="000000"/>
                </a:solidFill>
              </a:rPr>
              <a:t> </a:t>
            </a:r>
            <a:r>
              <a:rPr cap="none" dirty="0" err="1">
                <a:solidFill>
                  <a:srgbClr val="000000"/>
                </a:solidFill>
              </a:rPr>
              <a:t>гипертензия</a:t>
            </a:r>
            <a:r>
              <a:rPr cap="none" dirty="0">
                <a:solidFill>
                  <a:srgbClr val="000000"/>
                </a:solidFill>
              </a:rPr>
              <a:t> в </a:t>
            </a:r>
            <a:r>
              <a:rPr cap="none" dirty="0" err="1">
                <a:solidFill>
                  <a:srgbClr val="000000"/>
                </a:solidFill>
              </a:rPr>
              <a:t>практике</a:t>
            </a:r>
            <a:r>
              <a:rPr cap="none" dirty="0">
                <a:solidFill>
                  <a:srgbClr val="000000"/>
                </a:solidFill>
              </a:rPr>
              <a:t> </a:t>
            </a:r>
            <a:r>
              <a:rPr cap="none" dirty="0" err="1">
                <a:solidFill>
                  <a:srgbClr val="000000"/>
                </a:solidFill>
              </a:rPr>
              <a:t>ревматолога</a:t>
            </a:r>
            <a:r>
              <a:rPr cap="none" dirty="0">
                <a:solidFill>
                  <a:srgbClr val="000000"/>
                </a:solidFill>
              </a:rPr>
              <a:t> и </a:t>
            </a:r>
            <a:r>
              <a:rPr cap="none" dirty="0" err="1">
                <a:solidFill>
                  <a:srgbClr val="000000"/>
                </a:solidFill>
              </a:rPr>
              <a:t>терапевта</a:t>
            </a:r>
            <a:r>
              <a:rPr cap="none" dirty="0">
                <a:solidFill>
                  <a:srgbClr val="000000"/>
                </a:solidFill>
              </a:rPr>
              <a:t>" </a:t>
            </a:r>
            <a:r>
              <a:rPr cap="none" dirty="0" err="1">
                <a:solidFill>
                  <a:srgbClr val="000000"/>
                </a:solidFill>
              </a:rPr>
              <a:t>Лекция</a:t>
            </a:r>
            <a:r>
              <a:rPr cap="none" dirty="0">
                <a:solidFill>
                  <a:srgbClr val="000000"/>
                </a:solidFill>
              </a:rPr>
              <a:t> №1. </a:t>
            </a:r>
            <a:r>
              <a:rPr cap="none" dirty="0" err="1">
                <a:solidFill>
                  <a:srgbClr val="000000"/>
                </a:solidFill>
              </a:rPr>
              <a:t>Митральный</a:t>
            </a:r>
            <a:r>
              <a:rPr cap="none" dirty="0">
                <a:solidFill>
                  <a:srgbClr val="000000"/>
                </a:solidFill>
              </a:rPr>
              <a:t> </a:t>
            </a:r>
            <a:r>
              <a:rPr cap="none" dirty="0" err="1">
                <a:solidFill>
                  <a:srgbClr val="000000"/>
                </a:solidFill>
              </a:rPr>
              <a:t>стеноз</a:t>
            </a:r>
            <a:r>
              <a:rPr cap="none" dirty="0">
                <a:solidFill>
                  <a:srgbClr val="000000"/>
                </a:solidFill>
              </a:rPr>
              <a:t>, </a:t>
            </a:r>
            <a:r>
              <a:rPr cap="none" dirty="0" err="1">
                <a:solidFill>
                  <a:srgbClr val="000000"/>
                </a:solidFill>
              </a:rPr>
              <a:t>Шостак</a:t>
            </a:r>
            <a:r>
              <a:rPr cap="none" dirty="0">
                <a:solidFill>
                  <a:srgbClr val="000000"/>
                </a:solidFill>
              </a:rPr>
              <a:t> Н.А., </a:t>
            </a:r>
            <a:r>
              <a:rPr cap="none" dirty="0" err="1">
                <a:solidFill>
                  <a:srgbClr val="000000"/>
                </a:solidFill>
              </a:rPr>
              <a:t>Клименко</a:t>
            </a:r>
            <a:r>
              <a:rPr cap="none" dirty="0">
                <a:solidFill>
                  <a:srgbClr val="000000"/>
                </a:solidFill>
              </a:rPr>
              <a:t> А.А., </a:t>
            </a:r>
            <a:r>
              <a:rPr cap="none" dirty="0" err="1">
                <a:solidFill>
                  <a:srgbClr val="000000"/>
                </a:solidFill>
              </a:rPr>
              <a:t>Андрияшкина</a:t>
            </a:r>
            <a:r>
              <a:rPr cap="none" dirty="0">
                <a:solidFill>
                  <a:srgbClr val="000000"/>
                </a:solidFill>
              </a:rPr>
              <a:t> Д.Ю., </a:t>
            </a:r>
            <a:r>
              <a:rPr cap="none" dirty="0" err="1">
                <a:solidFill>
                  <a:srgbClr val="000000"/>
                </a:solidFill>
              </a:rPr>
              <a:t>Новиков</a:t>
            </a:r>
            <a:r>
              <a:rPr cap="none" dirty="0">
                <a:solidFill>
                  <a:srgbClr val="000000"/>
                </a:solidFill>
              </a:rPr>
              <a:t> И.В </a:t>
            </a:r>
            <a:r>
              <a:rPr dirty="0"/>
              <a:t>-</a:t>
            </a:r>
          </a:p>
          <a:p>
            <a:pPr algn="r"/>
            <a:endParaRPr dirty="0"/>
          </a:p>
        </p:txBody>
      </p:sp>
      <p:sp>
        <p:nvSpPr>
          <p:cNvPr id="8" name="Текстовое поле2">
            <a:extLst>
              <a:ext uri="{FF2B5EF4-FFF2-40B4-BE49-F238E27FC236}">
                <a16:creationId xmlns:a16="http://schemas.microsoft.com/office/drawing/2014/main" id="{83B71CCD-E9BC-2A4B-6CB3-54F3CC47E149}"/>
              </a:ext>
            </a:extLst>
          </p:cNvPr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mg8AAIkDAADwQwAARQoAAAAAAAAmAAAACAAAAP//////////MAAAABQAAAAAAAAAAAD//wAAAQAAAP//AAABAA=="/>
              </a:ext>
            </a:extLst>
          </p:cNvSpPr>
          <p:nvPr/>
        </p:nvSpPr>
        <p:spPr>
          <a:xfrm>
            <a:off x="515815" y="437833"/>
            <a:ext cx="10980860" cy="72978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ctr"/>
            <a:r>
              <a:rPr lang="ru-RU" sz="2800" b="1" cap="none" dirty="0" err="1">
                <a:solidFill>
                  <a:srgbClr val="C00000"/>
                </a:solidFill>
              </a:rPr>
              <a:t>Эхо</a:t>
            </a:r>
            <a:r>
              <a:rPr lang="ru-RU" sz="2800" b="1" dirty="0" err="1">
                <a:solidFill>
                  <a:srgbClr val="C00000"/>
                </a:solidFill>
              </a:rPr>
              <a:t>КГ</a:t>
            </a:r>
            <a:r>
              <a:rPr lang="ru-RU" sz="2800" b="1" dirty="0">
                <a:solidFill>
                  <a:srgbClr val="C00000"/>
                </a:solidFill>
              </a:rPr>
              <a:t>-картина </a:t>
            </a:r>
            <a:r>
              <a:rPr lang="ru-RU" sz="2800" b="1" cap="none" dirty="0">
                <a:solidFill>
                  <a:srgbClr val="C00000"/>
                </a:solidFill>
              </a:rPr>
              <a:t>при стенозе митрального клапана</a:t>
            </a:r>
            <a:endParaRPr sz="2800" b="1" dirty="0">
              <a:solidFill>
                <a:srgbClr val="C00000"/>
              </a:solidFill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9DF9CF80-FB43-3CED-77E0-5DCBF6B14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7749" y="5141742"/>
            <a:ext cx="5092503" cy="471268"/>
          </a:xfrm>
        </p:spPr>
        <p:txBody>
          <a:bodyPr/>
          <a:lstStyle/>
          <a:p>
            <a:pPr algn="l"/>
            <a:r>
              <a:rPr lang="ru-RU" sz="2000" dirty="0" err="1">
                <a:solidFill>
                  <a:srgbClr val="01080F"/>
                </a:solidFill>
              </a:rPr>
              <a:t>Парастернальная</a:t>
            </a:r>
            <a:r>
              <a:rPr lang="ru-RU" sz="2000" dirty="0">
                <a:solidFill>
                  <a:srgbClr val="01080F"/>
                </a:solidFill>
              </a:rPr>
              <a:t> позиция, длинная ось ЛЖ</a:t>
            </a:r>
            <a:endParaRPr lang="x-none" sz="2000" dirty="0">
              <a:solidFill>
                <a:srgbClr val="01080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3FB52-51AC-965F-829A-610E2E8C4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1">
            <a:extLst>
              <a:ext uri="{FF2B5EF4-FFF2-40B4-BE49-F238E27FC236}">
                <a16:creationId xmlns:a16="http://schemas.microsoft.com/office/drawing/2014/main" id="{765845A7-A92B-5768-C6D3-0A592AD317B3}"/>
              </a:ext>
            </a:extLst>
          </p:cNvPr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8_32snZxMAAAAlAAAAEQAAAC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P///wX///8BAAAAAAAAAAAAAAAAAAAAAAAAAAAAAAAAAAAAAAAAAAAGSYwCf39/AJaWlgPMzMwAwMD/AH9/fwAAAAAAAAAAAAAAAAD///8AAAAAACEAAAAYAAAAFAAAAAAAAACrCAAAcSEAALkhAAAQAAAAJgAAAAgAAAD//////////zAAAAAUAAAAAAAAAAAA//8AAAEAAAD//wAAAQA="/>
              </a:ext>
            </a:extLst>
          </p:cNvPicPr>
          <p:nvPr/>
        </p:nvPicPr>
        <p:blipFill>
          <a:blip r:embed="rId2"/>
          <a:srcRect l="1653" t="26451" r="2800" b="5823"/>
          <a:stretch/>
        </p:blipFill>
        <p:spPr>
          <a:xfrm>
            <a:off x="695325" y="1825283"/>
            <a:ext cx="6039729" cy="320743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Текстовое поле1">
            <a:extLst>
              <a:ext uri="{FF2B5EF4-FFF2-40B4-BE49-F238E27FC236}">
                <a16:creationId xmlns:a16="http://schemas.microsoft.com/office/drawing/2014/main" id="{14E563F4-448B-E10E-FDA8-D7079BCBAE63}"/>
              </a:ext>
            </a:extLst>
          </p:cNvPr>
          <p:cNvSpPr txBox="1"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vAEAACIkAAB4NwAAMCoAAAAAAAAmAAAACAAAAP//////////MAAAABQAAAAAAAAAAAD//wAAAQAAAP//AAABAA=="/>
              </a:ext>
            </a:extLst>
          </p:cNvSpPr>
          <p:nvPr/>
        </p:nvSpPr>
        <p:spPr>
          <a:xfrm>
            <a:off x="2897945" y="5883275"/>
            <a:ext cx="8735060" cy="4921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r">
              <a:spcBef>
                <a:spcPts val="0"/>
              </a:spcBef>
              <a:defRPr sz="900" cap="none"/>
            </a:pPr>
            <a:r>
              <a:rPr lang="ru-RU" dirty="0">
                <a:solidFill>
                  <a:srgbClr val="000000"/>
                </a:solidFill>
              </a:rPr>
              <a:t>Рисунок</a:t>
            </a:r>
            <a:r>
              <a:rPr cap="none" dirty="0">
                <a:solidFill>
                  <a:srgbClr val="000000"/>
                </a:solidFill>
              </a:rPr>
              <a:t> "</a:t>
            </a:r>
            <a:r>
              <a:rPr cap="none" dirty="0" err="1">
                <a:solidFill>
                  <a:srgbClr val="000000"/>
                </a:solidFill>
              </a:rPr>
              <a:t>Митральные</a:t>
            </a:r>
            <a:r>
              <a:rPr cap="none" dirty="0">
                <a:solidFill>
                  <a:srgbClr val="000000"/>
                </a:solidFill>
              </a:rPr>
              <a:t> </a:t>
            </a:r>
            <a:r>
              <a:rPr cap="none" dirty="0" err="1">
                <a:solidFill>
                  <a:srgbClr val="000000"/>
                </a:solidFill>
              </a:rPr>
              <a:t>пороки</a:t>
            </a:r>
            <a:r>
              <a:rPr cap="none" dirty="0">
                <a:solidFill>
                  <a:srgbClr val="000000"/>
                </a:solidFill>
              </a:rPr>
              <a:t> </a:t>
            </a:r>
            <a:r>
              <a:rPr cap="none" dirty="0" err="1">
                <a:solidFill>
                  <a:srgbClr val="000000"/>
                </a:solidFill>
              </a:rPr>
              <a:t>сердца</a:t>
            </a:r>
            <a:r>
              <a:rPr cap="none" dirty="0">
                <a:solidFill>
                  <a:srgbClr val="000000"/>
                </a:solidFill>
              </a:rPr>
              <a:t> и </a:t>
            </a:r>
            <a:r>
              <a:rPr cap="none" dirty="0" err="1">
                <a:solidFill>
                  <a:srgbClr val="000000"/>
                </a:solidFill>
              </a:rPr>
              <a:t>легочная</a:t>
            </a:r>
            <a:r>
              <a:rPr cap="none" dirty="0">
                <a:solidFill>
                  <a:srgbClr val="000000"/>
                </a:solidFill>
              </a:rPr>
              <a:t> </a:t>
            </a:r>
            <a:r>
              <a:rPr cap="none" dirty="0" err="1">
                <a:solidFill>
                  <a:srgbClr val="000000"/>
                </a:solidFill>
              </a:rPr>
              <a:t>гипертензия</a:t>
            </a:r>
            <a:r>
              <a:rPr cap="none" dirty="0">
                <a:solidFill>
                  <a:srgbClr val="000000"/>
                </a:solidFill>
              </a:rPr>
              <a:t> в </a:t>
            </a:r>
            <a:r>
              <a:rPr cap="none" dirty="0" err="1">
                <a:solidFill>
                  <a:srgbClr val="000000"/>
                </a:solidFill>
              </a:rPr>
              <a:t>практике</a:t>
            </a:r>
            <a:r>
              <a:rPr cap="none" dirty="0">
                <a:solidFill>
                  <a:srgbClr val="000000"/>
                </a:solidFill>
              </a:rPr>
              <a:t> </a:t>
            </a:r>
            <a:r>
              <a:rPr cap="none" dirty="0" err="1">
                <a:solidFill>
                  <a:srgbClr val="000000"/>
                </a:solidFill>
              </a:rPr>
              <a:t>ревматолога</a:t>
            </a:r>
            <a:r>
              <a:rPr cap="none" dirty="0">
                <a:solidFill>
                  <a:srgbClr val="000000"/>
                </a:solidFill>
              </a:rPr>
              <a:t> и </a:t>
            </a:r>
            <a:r>
              <a:rPr cap="none" dirty="0" err="1">
                <a:solidFill>
                  <a:srgbClr val="000000"/>
                </a:solidFill>
              </a:rPr>
              <a:t>терапевта</a:t>
            </a:r>
            <a:r>
              <a:rPr cap="none" dirty="0">
                <a:solidFill>
                  <a:srgbClr val="000000"/>
                </a:solidFill>
              </a:rPr>
              <a:t>" </a:t>
            </a:r>
            <a:r>
              <a:rPr cap="none" dirty="0" err="1">
                <a:solidFill>
                  <a:srgbClr val="000000"/>
                </a:solidFill>
              </a:rPr>
              <a:t>Лекция</a:t>
            </a:r>
            <a:r>
              <a:rPr cap="none" dirty="0">
                <a:solidFill>
                  <a:srgbClr val="000000"/>
                </a:solidFill>
              </a:rPr>
              <a:t> №1. </a:t>
            </a:r>
            <a:r>
              <a:rPr cap="none" dirty="0" err="1">
                <a:solidFill>
                  <a:srgbClr val="000000"/>
                </a:solidFill>
              </a:rPr>
              <a:t>Митральный</a:t>
            </a:r>
            <a:r>
              <a:rPr cap="none" dirty="0">
                <a:solidFill>
                  <a:srgbClr val="000000"/>
                </a:solidFill>
              </a:rPr>
              <a:t> </a:t>
            </a:r>
            <a:r>
              <a:rPr cap="none" dirty="0" err="1">
                <a:solidFill>
                  <a:srgbClr val="000000"/>
                </a:solidFill>
              </a:rPr>
              <a:t>стеноз</a:t>
            </a:r>
            <a:r>
              <a:rPr cap="none" dirty="0">
                <a:solidFill>
                  <a:srgbClr val="000000"/>
                </a:solidFill>
              </a:rPr>
              <a:t>, </a:t>
            </a:r>
            <a:r>
              <a:rPr cap="none" dirty="0" err="1">
                <a:solidFill>
                  <a:srgbClr val="000000"/>
                </a:solidFill>
              </a:rPr>
              <a:t>Шостак</a:t>
            </a:r>
            <a:r>
              <a:rPr cap="none" dirty="0">
                <a:solidFill>
                  <a:srgbClr val="000000"/>
                </a:solidFill>
              </a:rPr>
              <a:t> Н.А., </a:t>
            </a:r>
            <a:r>
              <a:rPr cap="none" dirty="0" err="1">
                <a:solidFill>
                  <a:srgbClr val="000000"/>
                </a:solidFill>
              </a:rPr>
              <a:t>Клименко</a:t>
            </a:r>
            <a:r>
              <a:rPr cap="none" dirty="0">
                <a:solidFill>
                  <a:srgbClr val="000000"/>
                </a:solidFill>
              </a:rPr>
              <a:t> А.А., </a:t>
            </a:r>
            <a:r>
              <a:rPr cap="none" dirty="0" err="1">
                <a:solidFill>
                  <a:srgbClr val="000000"/>
                </a:solidFill>
              </a:rPr>
              <a:t>Андрияшкина</a:t>
            </a:r>
            <a:r>
              <a:rPr cap="none" dirty="0">
                <a:solidFill>
                  <a:srgbClr val="000000"/>
                </a:solidFill>
              </a:rPr>
              <a:t> Д.Ю., </a:t>
            </a:r>
            <a:r>
              <a:rPr cap="none" dirty="0" err="1">
                <a:solidFill>
                  <a:srgbClr val="000000"/>
                </a:solidFill>
              </a:rPr>
              <a:t>Новиков</a:t>
            </a:r>
            <a:r>
              <a:rPr cap="none" dirty="0">
                <a:solidFill>
                  <a:srgbClr val="000000"/>
                </a:solidFill>
              </a:rPr>
              <a:t> И.В </a:t>
            </a:r>
            <a:r>
              <a:rPr dirty="0"/>
              <a:t>-</a:t>
            </a:r>
          </a:p>
          <a:p>
            <a:pPr algn="r"/>
            <a:endParaRPr dirty="0"/>
          </a:p>
        </p:txBody>
      </p:sp>
      <p:pic>
        <p:nvPicPr>
          <p:cNvPr id="7" name="Рисунок 5">
            <a:extLst>
              <a:ext uri="{FF2B5EF4-FFF2-40B4-BE49-F238E27FC236}">
                <a16:creationId xmlns:a16="http://schemas.microsoft.com/office/drawing/2014/main" id="{C6D89578-B361-9C32-FB1C-75061FD98AAE}"/>
              </a:ext>
            </a:extLst>
          </p:cNvPr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8_32snZxMAAAAlAAAAEQAAAC0A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AcAAAA4AAAAAAAAAAAAAAAAAAAA////AAAAAAAAAAAAAAAAAAAAAAAAAAAAAAAAAAAAAABkAAAAZAAAAAAAAAAjAAAABAAAAGQAAAAXAAAAFAAAAAAAAAAAAAAA/38AAP9/AAAAAAAACQAAAAQAAABUVo9S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P///wX///8BAAAAAAAAAAAAAAAAAAAAAAAAAAAAAAAAAAAAAAAAAAAGSYwCf39/AJaWlgPMzMwAwMD/AH9/fwAAAAAAAAAAAAAAAAD///8AAAAAACEAAAAYAAAAFAAAAPwhAADJCAAAAEsAAE0bAAAQAAAAJgAAAAgAAAD//////////zAAAAAUAAAAAAAAAAAA//8AAAEAAAD//wAAAQA="/>
              </a:ext>
            </a:extLst>
          </p:cNvPicPr>
          <p:nvPr/>
        </p:nvPicPr>
        <p:blipFill>
          <a:blip r:embed="rId3"/>
          <a:srcRect l="51211" t="2956"/>
          <a:stretch/>
        </p:blipFill>
        <p:spPr>
          <a:xfrm>
            <a:off x="7104184" y="1421726"/>
            <a:ext cx="3882683" cy="3592518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Текстовое поле2">
            <a:extLst>
              <a:ext uri="{FF2B5EF4-FFF2-40B4-BE49-F238E27FC236}">
                <a16:creationId xmlns:a16="http://schemas.microsoft.com/office/drawing/2014/main" id="{D3B9D655-552B-0DCF-7BAE-63F79DBE4AE7}"/>
              </a:ext>
            </a:extLst>
          </p:cNvPr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mg8AAIkDAADwQwAARQoAAAAAAAAmAAAACAAAAP//////////MAAAABQAAAAAAAAAAAD//wAAAQAAAP//AAABAA=="/>
              </a:ext>
            </a:extLst>
          </p:cNvSpPr>
          <p:nvPr/>
        </p:nvSpPr>
        <p:spPr>
          <a:xfrm>
            <a:off x="1586914" y="620713"/>
            <a:ext cx="9018172" cy="77582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ctr"/>
            <a:r>
              <a:rPr lang="ru-RU" sz="2800" b="1" cap="none" dirty="0">
                <a:solidFill>
                  <a:srgbClr val="C00000"/>
                </a:solidFill>
              </a:rPr>
              <a:t>Классификация тяжести митрального стеноза</a:t>
            </a:r>
            <a:endParaRPr sz="2800" b="1" dirty="0">
              <a:solidFill>
                <a:srgbClr val="C00000"/>
              </a:solidFill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6F7D5064-BA43-47DD-1B7C-04084F430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9262" y="2693963"/>
            <a:ext cx="567396" cy="597877"/>
          </a:xfrm>
        </p:spPr>
        <p:txBody>
          <a:bodyPr/>
          <a:lstStyle/>
          <a:p>
            <a:r>
              <a:rPr lang="en-US" sz="2000" dirty="0">
                <a:highlight>
                  <a:srgbClr val="FFFF00"/>
                </a:highlight>
              </a:rPr>
              <a:t>MV</a:t>
            </a:r>
            <a:endParaRPr lang="x-none" sz="2000" dirty="0">
              <a:highlight>
                <a:srgbClr val="FFFF00"/>
              </a:highlight>
            </a:endParaRPr>
          </a:p>
        </p:txBody>
      </p:sp>
      <p:sp>
        <p:nvSpPr>
          <p:cNvPr id="10" name="Заголовок 8">
            <a:extLst>
              <a:ext uri="{FF2B5EF4-FFF2-40B4-BE49-F238E27FC236}">
                <a16:creationId xmlns:a16="http://schemas.microsoft.com/office/drawing/2014/main" id="{EF8A44BE-1AD9-E1D5-D542-E6F2621363E7}"/>
              </a:ext>
            </a:extLst>
          </p:cNvPr>
          <p:cNvSpPr txBox="1">
            <a:spLocks/>
          </p:cNvSpPr>
          <p:nvPr/>
        </p:nvSpPr>
        <p:spPr>
          <a:xfrm>
            <a:off x="6555544" y="5057335"/>
            <a:ext cx="5387926" cy="569741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marL="0" marR="0" indent="0" algn="ctr" defTabSz="44958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4400" b="0" i="0" u="none" strike="noStrike" kern="1" cap="none" spc="0" baseline="0">
                <a:solidFill>
                  <a:schemeClr val="tx2"/>
                </a:solidFill>
                <a:effectLst/>
                <a:latin typeface="Calibri" pitchFamily="2" charset="-52"/>
                <a:ea typeface="SimSun" charset="0"/>
                <a:cs typeface="Times New Roman" pitchFamily="1" charset="-52"/>
              </a:defRPr>
            </a:lvl1pPr>
            <a:lvl2pPr marL="457200" marR="0" indent="0" algn="l" defTabSz="44958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1" cap="none" spc="0" baseline="0">
                <a:solidFill>
                  <a:schemeClr val="tx1"/>
                </a:solidFill>
                <a:effectLst/>
                <a:latin typeface="Calibri" pitchFamily="2" charset="-52"/>
                <a:ea typeface="SimSun" charset="0"/>
                <a:cs typeface="Times New Roman" pitchFamily="1" charset="-52"/>
              </a:defRPr>
            </a:lvl2pPr>
            <a:lvl3pPr marL="914400" marR="0" indent="0" algn="l" defTabSz="44958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1" cap="none" spc="0" baseline="0">
                <a:solidFill>
                  <a:schemeClr val="tx1"/>
                </a:solidFill>
                <a:effectLst/>
                <a:latin typeface="Calibri" pitchFamily="2" charset="-52"/>
                <a:ea typeface="SimSun" charset="0"/>
                <a:cs typeface="Times New Roman" pitchFamily="1" charset="-52"/>
              </a:defRPr>
            </a:lvl3pPr>
            <a:lvl4pPr marL="1371600" marR="0" indent="0" algn="l" defTabSz="44958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1" cap="none" spc="0" baseline="0">
                <a:solidFill>
                  <a:schemeClr val="tx1"/>
                </a:solidFill>
                <a:effectLst/>
                <a:latin typeface="Calibri" pitchFamily="2" charset="-52"/>
                <a:ea typeface="SimSun" charset="0"/>
                <a:cs typeface="Times New Roman" pitchFamily="1" charset="-52"/>
              </a:defRPr>
            </a:lvl4pPr>
            <a:lvl5pPr marL="1828800" marR="0" indent="0" algn="l" defTabSz="44958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1" cap="none" spc="0" baseline="0">
                <a:solidFill>
                  <a:schemeClr val="tx1"/>
                </a:solidFill>
                <a:effectLst/>
                <a:latin typeface="Calibri" pitchFamily="2" charset="-52"/>
                <a:ea typeface="SimSun" charset="0"/>
                <a:cs typeface="Times New Roman" pitchFamily="1" charset="-52"/>
              </a:defRPr>
            </a:lvl5pPr>
            <a:lvl6pPr marL="2286000" marR="0" indent="0" algn="l" defTabSz="44958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1" cap="none" spc="0" baseline="0">
                <a:solidFill>
                  <a:schemeClr val="tx1"/>
                </a:solidFill>
                <a:effectLst/>
                <a:latin typeface="Calibri" pitchFamily="2" charset="-52"/>
                <a:ea typeface="SimSun" charset="0"/>
                <a:cs typeface="Times New Roman" pitchFamily="1" charset="-52"/>
              </a:defRPr>
            </a:lvl6pPr>
            <a:lvl7pPr marL="2743200" marR="0" indent="0" algn="l" defTabSz="44958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1" cap="none" spc="0" baseline="0">
                <a:solidFill>
                  <a:schemeClr val="tx1"/>
                </a:solidFill>
                <a:effectLst/>
                <a:latin typeface="Calibri" pitchFamily="2" charset="-52"/>
                <a:ea typeface="SimSun" charset="0"/>
                <a:cs typeface="Times New Roman" pitchFamily="1" charset="-52"/>
              </a:defRPr>
            </a:lvl7pPr>
            <a:lvl8pPr marL="3200400" marR="0" indent="0" algn="l" defTabSz="44958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1" cap="none" spc="0" baseline="0">
                <a:solidFill>
                  <a:schemeClr val="tx1"/>
                </a:solidFill>
                <a:effectLst/>
                <a:latin typeface="Calibri" pitchFamily="2" charset="-52"/>
                <a:ea typeface="SimSun" charset="0"/>
                <a:cs typeface="Times New Roman" pitchFamily="1" charset="-52"/>
              </a:defRPr>
            </a:lvl8pPr>
            <a:lvl9pPr marL="3657600" marR="0" indent="0" algn="l" defTabSz="44958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1" cap="none" spc="0" baseline="0">
                <a:solidFill>
                  <a:schemeClr val="tx1"/>
                </a:solidFill>
                <a:effectLst/>
                <a:latin typeface="Calibri" pitchFamily="2" charset="-52"/>
                <a:ea typeface="SimSun" charset="0"/>
                <a:cs typeface="Times New Roman" pitchFamily="1" charset="-52"/>
              </a:defRPr>
            </a:lvl9pPr>
          </a:lstStyle>
          <a:p>
            <a:pPr algn="l"/>
            <a:r>
              <a:rPr lang="ru-RU" sz="2000" dirty="0" err="1">
                <a:solidFill>
                  <a:srgbClr val="01080F"/>
                </a:solidFill>
              </a:rPr>
              <a:t>Парастернальная</a:t>
            </a:r>
            <a:r>
              <a:rPr lang="ru-RU" sz="2000" dirty="0">
                <a:solidFill>
                  <a:srgbClr val="01080F"/>
                </a:solidFill>
              </a:rPr>
              <a:t> позиция короткая ось ЛЖ, </a:t>
            </a:r>
          </a:p>
          <a:p>
            <a:pPr algn="l"/>
            <a:r>
              <a:rPr lang="ru-RU" sz="2000" dirty="0">
                <a:solidFill>
                  <a:srgbClr val="01080F"/>
                </a:solidFill>
              </a:rPr>
              <a:t>на уровне митрального клапана</a:t>
            </a:r>
            <a:endParaRPr lang="x-none" sz="2000" dirty="0">
              <a:solidFill>
                <a:srgbClr val="0108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8584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E0A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P7+/P4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AAAAB/f38AlpaWA8zMzADAwP8Af39/AAAAAAAAAAAAAAAAAAAAAAAAAAAAIQAAABgAAAAUAAAAhhkAAAkCAAAGPwAASQQAABAgAAAmAAAACAAAAP//////////MAAAABQAAAAAAAAAAAD//wAAAQAAAP//AAABAA=="/>
              </a:ext>
            </a:extLst>
          </p:cNvSpPr>
          <p:nvPr/>
        </p:nvSpPr>
        <p:spPr>
          <a:xfrm>
            <a:off x="695325" y="845797"/>
            <a:ext cx="5419872" cy="5328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ctr">
              <a:spcBef>
                <a:spcPts val="0"/>
              </a:spcBef>
              <a:defRPr b="1" cap="none">
                <a:solidFill>
                  <a:srgbClr val="FF0000"/>
                </a:solidFill>
                <a:latin typeface="Tahoma" pitchFamily="2" charset="-52"/>
                <a:ea typeface="Tahoma" pitchFamily="2" charset="-52"/>
                <a:cs typeface="Tahoma" pitchFamily="2" charset="-52"/>
              </a:defRPr>
            </a:pPr>
            <a:r>
              <a:rPr lang="ru-RU" sz="2400" dirty="0">
                <a:solidFill>
                  <a:srgbClr val="C00000"/>
                </a:solidFill>
              </a:rPr>
              <a:t>Медикаментозное лечение </a:t>
            </a:r>
            <a:endParaRPr sz="2400" dirty="0">
              <a:solidFill>
                <a:srgbClr val="C00000"/>
              </a:solidFill>
            </a:endParaRPr>
          </a:p>
        </p:txBody>
      </p:sp>
      <p:sp>
        <p:nvSpPr>
          <p:cNvPr id="3" name="TextBox 4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vTm94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AAAAB/f38AlpaWA8zMzADAwP8Af39/AAAAAAAAAAAAAAAAAAAAAAAAAAAAIQAAABgAAAAUAAAAAAAAAF4HAADFSQAAqxEAABAAAAAmAAAACAAAAP//////////MAAAABQAAAAAAAAAAAD//wAAAQAAAP//AAABAA=="/>
              </a:ext>
            </a:extLst>
          </p:cNvSpPr>
          <p:nvPr/>
        </p:nvSpPr>
        <p:spPr>
          <a:xfrm>
            <a:off x="695325" y="1819174"/>
            <a:ext cx="5550730" cy="4310163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t"/>
          <a:lstStyle/>
          <a:p>
            <a:pPr marL="609600" indent="-609600">
              <a:spcBef>
                <a:spcPts val="0"/>
              </a:spcBef>
              <a:buAutoNum type="arabicPeriod"/>
              <a:defRPr cap="none">
                <a:solidFill>
                  <a:srgbClr val="000000"/>
                </a:solidFill>
              </a:defRPr>
            </a:pPr>
            <a:r>
              <a:rPr sz="2200" dirty="0" err="1"/>
              <a:t>Лечение</a:t>
            </a:r>
            <a:r>
              <a:rPr sz="2200" dirty="0"/>
              <a:t> и </a:t>
            </a:r>
            <a:r>
              <a:rPr sz="2200" dirty="0" err="1"/>
              <a:t>профилактика</a:t>
            </a:r>
            <a:r>
              <a:rPr sz="2200" dirty="0"/>
              <a:t> </a:t>
            </a:r>
            <a:r>
              <a:rPr sz="2200" dirty="0" err="1"/>
              <a:t>ревматизма</a:t>
            </a:r>
            <a:endParaRPr sz="2200" dirty="0"/>
          </a:p>
          <a:p>
            <a:pPr marL="609600" indent="-609600">
              <a:buAutoNum type="arabicPeriod"/>
              <a:defRPr cap="none">
                <a:solidFill>
                  <a:srgbClr val="000000"/>
                </a:solidFill>
              </a:defRPr>
            </a:pPr>
            <a:r>
              <a:rPr sz="2200" dirty="0" err="1"/>
              <a:t>Лечение</a:t>
            </a:r>
            <a:r>
              <a:rPr sz="2200" dirty="0"/>
              <a:t> </a:t>
            </a:r>
            <a:r>
              <a:rPr sz="2200" dirty="0" err="1"/>
              <a:t>нарушений</a:t>
            </a:r>
            <a:r>
              <a:rPr sz="2200" dirty="0"/>
              <a:t> </a:t>
            </a:r>
            <a:r>
              <a:rPr sz="2200" dirty="0" err="1"/>
              <a:t>ритма</a:t>
            </a:r>
            <a:r>
              <a:rPr sz="2200" dirty="0"/>
              <a:t> и </a:t>
            </a:r>
            <a:r>
              <a:rPr sz="2200" dirty="0" err="1"/>
              <a:t>сердечной</a:t>
            </a:r>
            <a:r>
              <a:rPr sz="2200" dirty="0"/>
              <a:t> </a:t>
            </a:r>
            <a:r>
              <a:rPr sz="2200" dirty="0" err="1"/>
              <a:t>недостаточности</a:t>
            </a:r>
            <a:r>
              <a:rPr lang="ru-RU" sz="2200" dirty="0"/>
              <a:t>:</a:t>
            </a:r>
          </a:p>
          <a:p>
            <a:pPr marL="342900" indent="-342900">
              <a:buFont typeface="Wingdings" panose="05000000000000000000" pitchFamily="2" charset="2"/>
              <a:buChar char="Ø"/>
              <a:defRPr cap="none">
                <a:solidFill>
                  <a:srgbClr val="000000"/>
                </a:solidFill>
              </a:defRPr>
            </a:pPr>
            <a:r>
              <a:rPr sz="2200" dirty="0" err="1"/>
              <a:t>диуретики</a:t>
            </a:r>
            <a:r>
              <a:rPr sz="2200" dirty="0"/>
              <a:t> и </a:t>
            </a:r>
            <a:r>
              <a:rPr sz="2200" dirty="0" err="1"/>
              <a:t>нитраты</a:t>
            </a:r>
            <a:r>
              <a:rPr sz="2200" dirty="0"/>
              <a:t> </a:t>
            </a:r>
            <a:r>
              <a:rPr sz="2200" dirty="0" err="1"/>
              <a:t>для</a:t>
            </a:r>
            <a:r>
              <a:rPr sz="2200" dirty="0"/>
              <a:t> </a:t>
            </a:r>
            <a:r>
              <a:rPr sz="2200" dirty="0" err="1"/>
              <a:t>уменьшения</a:t>
            </a:r>
            <a:r>
              <a:rPr sz="2200" dirty="0"/>
              <a:t>  </a:t>
            </a:r>
            <a:r>
              <a:rPr sz="2200" dirty="0" err="1"/>
              <a:t>преднагрузки</a:t>
            </a:r>
            <a:r>
              <a:rPr sz="2200" dirty="0"/>
              <a:t> </a:t>
            </a:r>
            <a:r>
              <a:rPr sz="2200" dirty="0" err="1"/>
              <a:t>под</a:t>
            </a:r>
            <a:r>
              <a:rPr sz="2200" dirty="0"/>
              <a:t> </a:t>
            </a:r>
            <a:r>
              <a:rPr sz="2200" dirty="0" err="1"/>
              <a:t>контролем</a:t>
            </a:r>
            <a:r>
              <a:rPr sz="2200" dirty="0"/>
              <a:t> </a:t>
            </a:r>
            <a:r>
              <a:rPr sz="2200" dirty="0" err="1"/>
              <a:t>сердечного</a:t>
            </a:r>
            <a:r>
              <a:rPr sz="2200" dirty="0"/>
              <a:t> </a:t>
            </a:r>
            <a:r>
              <a:rPr sz="2200" dirty="0" err="1"/>
              <a:t>выброса</a:t>
            </a:r>
            <a:endParaRPr lang="ru-RU" sz="2200" dirty="0"/>
          </a:p>
          <a:p>
            <a:pPr marL="342900" indent="-342900">
              <a:buFont typeface="Wingdings" panose="05000000000000000000" pitchFamily="2" charset="2"/>
              <a:buChar char="Ø"/>
              <a:defRPr cap="none">
                <a:solidFill>
                  <a:srgbClr val="000000"/>
                </a:solidFill>
              </a:defRPr>
            </a:pPr>
            <a:r>
              <a:rPr sz="2200" dirty="0"/>
              <a:t>β-</a:t>
            </a:r>
            <a:r>
              <a:rPr sz="2200" dirty="0" err="1"/>
              <a:t>адреноблокаторы</a:t>
            </a:r>
            <a:r>
              <a:rPr sz="2200" dirty="0"/>
              <a:t> </a:t>
            </a:r>
            <a:r>
              <a:rPr sz="2200" dirty="0" err="1"/>
              <a:t>для</a:t>
            </a:r>
            <a:r>
              <a:rPr sz="2200" dirty="0"/>
              <a:t> </a:t>
            </a:r>
            <a:r>
              <a:rPr sz="2200" dirty="0" err="1"/>
              <a:t>уменьшения</a:t>
            </a:r>
            <a:r>
              <a:rPr sz="2200" dirty="0"/>
              <a:t> ЧСС  и ↓ </a:t>
            </a:r>
            <a:r>
              <a:rPr sz="2200" dirty="0" err="1"/>
              <a:t>давления</a:t>
            </a:r>
            <a:r>
              <a:rPr sz="2200" dirty="0"/>
              <a:t> в ЛП</a:t>
            </a:r>
            <a:endParaRPr lang="ru-RU" sz="2200" dirty="0"/>
          </a:p>
          <a:p>
            <a:pPr marL="342900" indent="-342900">
              <a:buFont typeface="Wingdings" panose="05000000000000000000" pitchFamily="2" charset="2"/>
              <a:buChar char="Ø"/>
              <a:defRPr cap="none">
                <a:solidFill>
                  <a:srgbClr val="000000"/>
                </a:solidFill>
              </a:defRPr>
            </a:pPr>
            <a:r>
              <a:rPr sz="2200" dirty="0" err="1"/>
              <a:t>сердечные</a:t>
            </a:r>
            <a:r>
              <a:rPr sz="2200" dirty="0"/>
              <a:t> </a:t>
            </a:r>
            <a:r>
              <a:rPr sz="2200" dirty="0" err="1"/>
              <a:t>гликозиды</a:t>
            </a:r>
            <a:r>
              <a:rPr sz="2200" dirty="0"/>
              <a:t> </a:t>
            </a:r>
            <a:r>
              <a:rPr sz="2200" dirty="0" err="1"/>
              <a:t>только</a:t>
            </a:r>
            <a:r>
              <a:rPr sz="2200" dirty="0"/>
              <a:t> </a:t>
            </a:r>
            <a:r>
              <a:rPr sz="2200" dirty="0" err="1"/>
              <a:t>при</a:t>
            </a:r>
            <a:r>
              <a:rPr sz="2200" dirty="0"/>
              <a:t> </a:t>
            </a:r>
            <a:r>
              <a:rPr sz="2200" dirty="0" err="1"/>
              <a:t>мерцательной</a:t>
            </a:r>
            <a:r>
              <a:rPr sz="2200" dirty="0"/>
              <a:t> </a:t>
            </a:r>
            <a:r>
              <a:rPr sz="2200" dirty="0" err="1"/>
              <a:t>аритмии</a:t>
            </a:r>
            <a:endParaRPr lang="ru-RU" sz="2200" dirty="0"/>
          </a:p>
          <a:p>
            <a:pPr marL="342900" indent="-342900">
              <a:buFont typeface="Wingdings" panose="05000000000000000000" pitchFamily="2" charset="2"/>
              <a:buChar char="Ø"/>
              <a:defRPr cap="none">
                <a:solidFill>
                  <a:srgbClr val="000000"/>
                </a:solidFill>
              </a:defRPr>
            </a:pPr>
            <a:r>
              <a:rPr sz="2200" dirty="0" err="1"/>
              <a:t>антикоагулянты</a:t>
            </a:r>
            <a:r>
              <a:rPr sz="2200" dirty="0"/>
              <a:t>; </a:t>
            </a:r>
            <a:r>
              <a:rPr sz="2200" dirty="0" err="1"/>
              <a:t>малые</a:t>
            </a:r>
            <a:r>
              <a:rPr sz="2200" dirty="0"/>
              <a:t> </a:t>
            </a:r>
            <a:r>
              <a:rPr sz="2200" dirty="0" err="1"/>
              <a:t>дозы</a:t>
            </a:r>
            <a:r>
              <a:rPr sz="2200" dirty="0"/>
              <a:t> ИАПФ)</a:t>
            </a:r>
          </a:p>
        </p:txBody>
      </p:sp>
      <p:sp>
        <p:nvSpPr>
          <p:cNvPr id="4" name="Текстовое поле1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sCsAAAgoAABjSgAAcCkAAAAAAAAmAAAACAAAAP//////////MAAAABQAAAAAAAAAAAD//wAAAQAAAP//AAABAA=="/>
              </a:ext>
            </a:extLst>
          </p:cNvSpPr>
          <p:nvPr/>
        </p:nvSpPr>
        <p:spPr>
          <a:xfrm>
            <a:off x="6632819" y="5900738"/>
            <a:ext cx="4990465" cy="228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r">
              <a:spcBef>
                <a:spcPts val="0"/>
              </a:spcBef>
              <a:defRPr sz="900" b="1" cap="none">
                <a:solidFill>
                  <a:srgbClr val="000000"/>
                </a:solidFill>
              </a:defRPr>
            </a:pPr>
            <a:r>
              <a:rPr dirty="0" err="1"/>
              <a:t>Клинический</a:t>
            </a:r>
            <a:r>
              <a:rPr dirty="0"/>
              <a:t> </a:t>
            </a:r>
            <a:r>
              <a:rPr dirty="0" err="1"/>
              <a:t>протокол</a:t>
            </a:r>
            <a:r>
              <a:rPr dirty="0"/>
              <a:t> «</a:t>
            </a:r>
            <a:r>
              <a:rPr dirty="0" err="1"/>
              <a:t>Митральный</a:t>
            </a:r>
            <a:r>
              <a:rPr dirty="0"/>
              <a:t> </a:t>
            </a:r>
            <a:r>
              <a:rPr dirty="0" err="1"/>
              <a:t>стеноз</a:t>
            </a:r>
            <a:r>
              <a:rPr dirty="0"/>
              <a:t>» </a:t>
            </a:r>
            <a:r>
              <a:rPr dirty="0" err="1"/>
              <a:t>от</a:t>
            </a:r>
            <a:r>
              <a:rPr dirty="0"/>
              <a:t> 27.10.2016 </a:t>
            </a:r>
            <a:r>
              <a:rPr dirty="0" err="1"/>
              <a:t>года</a:t>
            </a:r>
            <a:r>
              <a:rPr dirty="0"/>
              <a:t> №14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1B8ED7EE-5A90-9526-4FF0-FD61D7786F68}"/>
              </a:ext>
            </a:extLst>
          </p:cNvPr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E0A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P7+/P4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AAAAB/f38AlpaWA8zMzADAwP8Af39/AAAAAAAAAAAAAAAAAAAAAAAAAAAAIQAAABgAAAAUAAAAhhkAAAkCAAAGPwAASQQAABAgAAAmAAAACAAAAP//////////MAAAABQAAAAAAAAAAAD//wAAAQAAAP//AAABAA=="/>
              </a:ext>
            </a:extLst>
          </p:cNvSpPr>
          <p:nvPr/>
        </p:nvSpPr>
        <p:spPr>
          <a:xfrm>
            <a:off x="2683706" y="3966479"/>
            <a:ext cx="6096000" cy="5328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ctr">
              <a:spcBef>
                <a:spcPts val="0"/>
              </a:spcBef>
              <a:defRPr b="1" cap="none">
                <a:solidFill>
                  <a:srgbClr val="FF0000"/>
                </a:solidFill>
                <a:latin typeface="Tahoma" pitchFamily="2" charset="-52"/>
                <a:ea typeface="Tahoma" pitchFamily="2" charset="-52"/>
                <a:cs typeface="Tahoma" pitchFamily="2" charset="-52"/>
              </a:defRPr>
            </a:pPr>
            <a:endParaRPr sz="2800" dirty="0"/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70308423-BFC0-4AB8-2EDD-334108953FB7}"/>
              </a:ext>
            </a:extLst>
          </p:cNvPr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vTm94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AAAAB/f38AlpaWA8zMzADAwP8Af39/AAAAAAAAAAAAAAAAAAAAAAAAAAAAIQAAABgAAAAUAAAAAAAAAF4HAADFSQAAqxEAABAAAAAmAAAACAAAAP//////////MAAAABQAAAAAAAAAAAD//wAAAQAAAP//AAABAA=="/>
              </a:ext>
            </a:extLst>
          </p:cNvSpPr>
          <p:nvPr/>
        </p:nvSpPr>
        <p:spPr>
          <a:xfrm>
            <a:off x="6482202" y="1871003"/>
            <a:ext cx="5709798" cy="399522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t"/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sz="2200" b="0" i="0" dirty="0" err="1">
                <a:solidFill>
                  <a:srgbClr val="202124"/>
                </a:solidFill>
                <a:effectLst/>
                <a:latin typeface="-apple-system"/>
              </a:rPr>
              <a:t>балонная</a:t>
            </a:r>
            <a:r>
              <a:rPr lang="ru-RU" sz="2200" b="0" i="0" dirty="0">
                <a:solidFill>
                  <a:srgbClr val="202124"/>
                </a:solidFill>
                <a:effectLst/>
                <a:latin typeface="-apple-system"/>
              </a:rPr>
              <a:t> </a:t>
            </a:r>
            <a:r>
              <a:rPr lang="ru-RU" sz="2200" b="0" i="0" dirty="0" err="1">
                <a:solidFill>
                  <a:srgbClr val="202124"/>
                </a:solidFill>
                <a:effectLst/>
                <a:latin typeface="-apple-system"/>
              </a:rPr>
              <a:t>вальвулопластика</a:t>
            </a:r>
            <a:r>
              <a:rPr lang="ru-RU" sz="2200" b="0" i="0" dirty="0">
                <a:solidFill>
                  <a:srgbClr val="202124"/>
                </a:solidFill>
                <a:effectLst/>
                <a:latin typeface="-apple-system"/>
              </a:rPr>
              <a:t> (проведение только в клиниках, имеющих большой опыт данных процедур)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sz="2200" b="0" i="0" dirty="0">
                <a:solidFill>
                  <a:srgbClr val="202124"/>
                </a:solidFill>
                <a:effectLst/>
                <a:latin typeface="-apple-system"/>
              </a:rPr>
              <a:t>иссечение фиброзной мембраны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sz="2200" b="0" i="0" dirty="0">
                <a:solidFill>
                  <a:srgbClr val="202124"/>
                </a:solidFill>
                <a:effectLst/>
                <a:latin typeface="-apple-system"/>
              </a:rPr>
              <a:t>рассечение папиллярных мышц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sz="2200" b="0" i="0" dirty="0" err="1">
                <a:solidFill>
                  <a:srgbClr val="202124"/>
                </a:solidFill>
                <a:effectLst/>
                <a:latin typeface="-apple-system"/>
              </a:rPr>
              <a:t>фенестрация</a:t>
            </a:r>
            <a:r>
              <a:rPr lang="ru-RU" sz="2200" b="0" i="0" dirty="0">
                <a:solidFill>
                  <a:srgbClr val="202124"/>
                </a:solidFill>
                <a:effectLst/>
                <a:latin typeface="-apple-system"/>
              </a:rPr>
              <a:t> </a:t>
            </a:r>
            <a:r>
              <a:rPr lang="ru-RU" sz="2200" b="0" i="0" dirty="0" err="1">
                <a:solidFill>
                  <a:srgbClr val="202124"/>
                </a:solidFill>
                <a:effectLst/>
                <a:latin typeface="-apple-system"/>
              </a:rPr>
              <a:t>межхордального</a:t>
            </a:r>
            <a:r>
              <a:rPr lang="ru-RU" sz="2200" b="0" i="0" dirty="0">
                <a:solidFill>
                  <a:srgbClr val="202124"/>
                </a:solidFill>
                <a:effectLst/>
                <a:latin typeface="-apple-system"/>
              </a:rPr>
              <a:t> пространства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sz="2200" b="0" i="0" dirty="0">
                <a:solidFill>
                  <a:srgbClr val="202124"/>
                </a:solidFill>
                <a:effectLst/>
                <a:latin typeface="-apple-system"/>
              </a:rPr>
              <a:t>комиссуротомия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sz="2200" b="0" i="0" dirty="0">
                <a:solidFill>
                  <a:srgbClr val="202124"/>
                </a:solidFill>
                <a:effectLst/>
                <a:latin typeface="-apple-system"/>
              </a:rPr>
              <a:t>протезирование митрального клапана</a:t>
            </a:r>
          </a:p>
          <a:p>
            <a:pPr>
              <a:spcBef>
                <a:spcPts val="0"/>
              </a:spcBef>
              <a:defRPr cap="none">
                <a:solidFill>
                  <a:srgbClr val="000000"/>
                </a:solidFill>
              </a:defRPr>
            </a:pPr>
            <a:endParaRPr sz="2200" dirty="0"/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2D859904-8FB6-5CC9-A932-390BF49F2A98}"/>
              </a:ext>
            </a:extLst>
          </p:cNvPr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E0A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P7+/P4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AAAAB/f38AlpaWA8zMzADAwP8Af39/AAAAAAAAAAAAAAAAAAAAAAAAAAAAIQAAABgAAAAUAAAAhhkAAAkCAAAGPwAASQQAABAgAAAmAAAACAAAAP//////////MAAAABQAAAAAAAAAAAD//wAAAQAAAP//AAABAA=="/>
              </a:ext>
            </a:extLst>
          </p:cNvSpPr>
          <p:nvPr/>
        </p:nvSpPr>
        <p:spPr>
          <a:xfrm>
            <a:off x="6457070" y="817659"/>
            <a:ext cx="5268792" cy="84232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ctr">
              <a:spcBef>
                <a:spcPts val="0"/>
              </a:spcBef>
              <a:defRPr b="1" cap="none">
                <a:solidFill>
                  <a:srgbClr val="FF0000"/>
                </a:solidFill>
                <a:latin typeface="Tahoma" pitchFamily="2" charset="-52"/>
                <a:ea typeface="Tahoma" pitchFamily="2" charset="-52"/>
                <a:cs typeface="Tahoma" pitchFamily="2" charset="-52"/>
              </a:defRPr>
            </a:pPr>
            <a:r>
              <a:rPr lang="ru-RU" sz="2800" b="1" i="0" dirty="0">
                <a:solidFill>
                  <a:srgbClr val="C00000"/>
                </a:solidFill>
                <a:effectLst/>
                <a:latin typeface="-apple-system"/>
              </a:rPr>
              <a:t>Виды хирургической коррекции митрального стеноза:</a:t>
            </a:r>
            <a:endParaRPr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е поле1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3gEAAKskAAAjEgAAvCgAABAAAAAmAAAACAAAAP//////////MAAAABQAAAAAAAAAAAD//wAAAQAAAP//AAABAA=="/>
              </a:ext>
            </a:extLst>
          </p:cNvSpPr>
          <p:nvPr/>
        </p:nvSpPr>
        <p:spPr>
          <a:xfrm>
            <a:off x="4752291" y="5844028"/>
            <a:ext cx="6744384" cy="2853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r">
              <a:spcBef>
                <a:spcPts val="0"/>
              </a:spcBef>
              <a:defRPr sz="1200" cap="none">
                <a:solidFill>
                  <a:srgbClr val="000000"/>
                </a:solidFill>
              </a:defRPr>
            </a:pPr>
            <a:r>
              <a:rPr lang="ru-RU" dirty="0"/>
              <a:t>Рисунок: «Клиническая анатомия сердца» </a:t>
            </a:r>
            <a:r>
              <a:rPr lang="ru-RU" dirty="0" err="1"/>
              <a:t>И.И.Каган</a:t>
            </a:r>
            <a:endParaRPr dirty="0"/>
          </a:p>
          <a:p>
            <a:endParaRPr dirty="0"/>
          </a:p>
        </p:txBody>
      </p:sp>
      <p:sp>
        <p:nvSpPr>
          <p:cNvPr id="4" name="Текстовое поле1">
            <a:extLst>
              <a:ext uri="{FF2B5EF4-FFF2-40B4-BE49-F238E27FC236}">
                <a16:creationId xmlns:a16="http://schemas.microsoft.com/office/drawing/2014/main" id="{0CE880C7-3CE1-C1C1-5CBA-C219AE0EDDC7}"/>
              </a:ext>
            </a:extLst>
          </p:cNvPr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VgYAABEKAACrRQAAiykAABAAAAAmAAAACAAAAP//////////MAAAABQAAAAAAAAAAAD//wAAAQAAAP//AAABAA=="/>
              </a:ext>
            </a:extLst>
          </p:cNvSpPr>
          <p:nvPr/>
        </p:nvSpPr>
        <p:spPr>
          <a:xfrm>
            <a:off x="1012874" y="1059619"/>
            <a:ext cx="5190978" cy="506971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numCol="1" spcCol="215900" anchor="t"/>
          <a:lstStyle/>
          <a:p>
            <a:pPr>
              <a:spcBef>
                <a:spcPts val="0"/>
              </a:spcBef>
            </a:pPr>
            <a:r>
              <a:rPr sz="2000" b="1" cap="none" dirty="0" err="1">
                <a:solidFill>
                  <a:srgbClr val="000000"/>
                </a:solidFill>
              </a:rPr>
              <a:t>Трансторакальная</a:t>
            </a:r>
            <a:r>
              <a:rPr lang="ru-RU" sz="2000" b="1" cap="none" dirty="0">
                <a:solidFill>
                  <a:srgbClr val="000000"/>
                </a:solidFill>
              </a:rPr>
              <a:t> (закрытая)</a:t>
            </a:r>
            <a:r>
              <a:rPr sz="2000" b="1" cap="none" dirty="0">
                <a:solidFill>
                  <a:srgbClr val="000000"/>
                </a:solidFill>
              </a:rPr>
              <a:t> </a:t>
            </a:r>
            <a:r>
              <a:rPr sz="2000" b="1" cap="none" dirty="0" err="1">
                <a:solidFill>
                  <a:srgbClr val="000000"/>
                </a:solidFill>
              </a:rPr>
              <a:t>комиссуротомия</a:t>
            </a:r>
            <a:r>
              <a:rPr sz="2000" b="1" cap="none" dirty="0">
                <a:solidFill>
                  <a:srgbClr val="000000"/>
                </a:solidFill>
              </a:rPr>
              <a:t>: </a:t>
            </a:r>
            <a:r>
              <a:rPr sz="2000" cap="none" dirty="0" err="1">
                <a:solidFill>
                  <a:srgbClr val="000000"/>
                </a:solidFill>
              </a:rPr>
              <a:t>через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верхушку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lang="ru-RU" sz="2000" cap="none" dirty="0">
                <a:solidFill>
                  <a:srgbClr val="000000"/>
                </a:solidFill>
              </a:rPr>
              <a:t>ЛЖ </a:t>
            </a:r>
            <a:r>
              <a:rPr sz="2000" cap="none" dirty="0" err="1">
                <a:solidFill>
                  <a:srgbClr val="000000"/>
                </a:solidFill>
              </a:rPr>
              <a:t>вводят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дилататор</a:t>
            </a:r>
            <a:r>
              <a:rPr sz="2000" cap="none" dirty="0">
                <a:solidFill>
                  <a:srgbClr val="000000"/>
                </a:solidFill>
              </a:rPr>
              <a:t> в </a:t>
            </a:r>
            <a:r>
              <a:rPr sz="2000" cap="none" dirty="0" err="1">
                <a:solidFill>
                  <a:srgbClr val="000000"/>
                </a:solidFill>
              </a:rPr>
              <a:t>левое</a:t>
            </a:r>
            <a:r>
              <a:rPr sz="2000" cap="none" dirty="0">
                <a:solidFill>
                  <a:srgbClr val="000000"/>
                </a:solidFill>
              </a:rPr>
              <a:t> АВ-</a:t>
            </a:r>
            <a:r>
              <a:rPr sz="2000" cap="none" dirty="0" err="1">
                <a:solidFill>
                  <a:srgbClr val="000000"/>
                </a:solidFill>
              </a:rPr>
              <a:t>отверстие</a:t>
            </a:r>
            <a:r>
              <a:rPr sz="2000" cap="none" dirty="0">
                <a:solidFill>
                  <a:srgbClr val="000000"/>
                </a:solidFill>
              </a:rPr>
              <a:t>; </a:t>
            </a:r>
            <a:r>
              <a:rPr sz="2000" cap="none" dirty="0" err="1">
                <a:solidFill>
                  <a:srgbClr val="000000"/>
                </a:solidFill>
              </a:rPr>
              <a:t>происходит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разрыв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спаек</a:t>
            </a:r>
            <a:r>
              <a:rPr sz="2000" cap="none" dirty="0">
                <a:solidFill>
                  <a:srgbClr val="000000"/>
                </a:solidFill>
              </a:rPr>
              <a:t>. </a:t>
            </a:r>
            <a:r>
              <a:rPr sz="2000" cap="none" dirty="0" err="1">
                <a:solidFill>
                  <a:srgbClr val="000000"/>
                </a:solidFill>
              </a:rPr>
              <a:t>Дает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очень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хорошие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результаты</a:t>
            </a:r>
            <a:r>
              <a:rPr sz="2000" cap="none" dirty="0">
                <a:solidFill>
                  <a:srgbClr val="000000"/>
                </a:solidFill>
              </a:rPr>
              <a:t>, </a:t>
            </a:r>
            <a:r>
              <a:rPr sz="2000" cap="none" dirty="0" err="1">
                <a:solidFill>
                  <a:srgbClr val="000000"/>
                </a:solidFill>
              </a:rPr>
              <a:t>искусственное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кровообращение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не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требуется</a:t>
            </a:r>
            <a:r>
              <a:rPr sz="2000" cap="none" dirty="0">
                <a:solidFill>
                  <a:srgbClr val="000000"/>
                </a:solidFill>
              </a:rPr>
              <a:t>. </a:t>
            </a:r>
            <a:endParaRPr lang="ru-RU" sz="2000" cap="none" dirty="0">
              <a:solidFill>
                <a:srgbClr val="000000"/>
              </a:solidFill>
            </a:endParaRPr>
          </a:p>
          <a:p>
            <a:pPr>
              <a:spcBef>
                <a:spcPts val="0"/>
              </a:spcBef>
            </a:pPr>
            <a:endParaRPr sz="2000" cap="none" dirty="0">
              <a:solidFill>
                <a:srgbClr val="000000"/>
              </a:solidFill>
            </a:endParaRPr>
          </a:p>
          <a:p>
            <a:r>
              <a:rPr sz="2000" b="1" cap="none" dirty="0" err="1">
                <a:solidFill>
                  <a:srgbClr val="000000"/>
                </a:solidFill>
              </a:rPr>
              <a:t>Открытая</a:t>
            </a:r>
            <a:r>
              <a:rPr sz="2000" b="1" cap="none" dirty="0">
                <a:solidFill>
                  <a:srgbClr val="000000"/>
                </a:solidFill>
              </a:rPr>
              <a:t> </a:t>
            </a:r>
            <a:r>
              <a:rPr sz="2000" b="1" cap="none" dirty="0" err="1">
                <a:solidFill>
                  <a:srgbClr val="000000"/>
                </a:solidFill>
              </a:rPr>
              <a:t>комиссуротомия</a:t>
            </a:r>
            <a:r>
              <a:rPr lang="ru-RU" sz="2000" b="1" cap="none" dirty="0">
                <a:solidFill>
                  <a:srgbClr val="000000"/>
                </a:solidFill>
              </a:rPr>
              <a:t>: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dirty="0">
                <a:solidFill>
                  <a:srgbClr val="000000"/>
                </a:solidFill>
              </a:rPr>
              <a:t>в</a:t>
            </a:r>
            <a:r>
              <a:rPr sz="2000" cap="none" dirty="0" err="1">
                <a:solidFill>
                  <a:srgbClr val="000000"/>
                </a:solidFill>
              </a:rPr>
              <a:t>ыполняется</a:t>
            </a:r>
            <a:r>
              <a:rPr sz="2000" cap="none" dirty="0">
                <a:solidFill>
                  <a:srgbClr val="000000"/>
                </a:solidFill>
              </a:rPr>
              <a:t> в </a:t>
            </a:r>
            <a:r>
              <a:rPr sz="2000" cap="none" dirty="0" err="1">
                <a:solidFill>
                  <a:srgbClr val="000000"/>
                </a:solidFill>
              </a:rPr>
              <a:t>условиях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искусственного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кровообращения</a:t>
            </a:r>
            <a:r>
              <a:rPr sz="2000" cap="none" dirty="0">
                <a:solidFill>
                  <a:srgbClr val="000000"/>
                </a:solidFill>
              </a:rPr>
              <a:t>. В </a:t>
            </a:r>
            <a:r>
              <a:rPr sz="2000" cap="none" dirty="0" err="1">
                <a:solidFill>
                  <a:srgbClr val="000000"/>
                </a:solidFill>
              </a:rPr>
              <a:t>ходе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операции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рассекают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спайки</a:t>
            </a:r>
            <a:r>
              <a:rPr sz="2000" cap="none" dirty="0">
                <a:solidFill>
                  <a:srgbClr val="000000"/>
                </a:solidFill>
              </a:rPr>
              <a:t>, </a:t>
            </a:r>
            <a:r>
              <a:rPr sz="2000" cap="none" dirty="0" err="1">
                <a:solidFill>
                  <a:srgbClr val="000000"/>
                </a:solidFill>
              </a:rPr>
              <a:t>разъединяют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спаянные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хорды</a:t>
            </a:r>
            <a:r>
              <a:rPr sz="2000" cap="none" dirty="0">
                <a:solidFill>
                  <a:srgbClr val="000000"/>
                </a:solidFill>
              </a:rPr>
              <a:t> и </a:t>
            </a:r>
            <a:r>
              <a:rPr sz="2000" cap="none" dirty="0" err="1">
                <a:solidFill>
                  <a:srgbClr val="000000"/>
                </a:solidFill>
              </a:rPr>
              <a:t>сосочковые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мышцы</a:t>
            </a:r>
            <a:r>
              <a:rPr sz="2000" cap="none" dirty="0">
                <a:solidFill>
                  <a:srgbClr val="000000"/>
                </a:solidFill>
              </a:rPr>
              <a:t>, </a:t>
            </a:r>
            <a:r>
              <a:rPr sz="2000" cap="none" dirty="0" err="1">
                <a:solidFill>
                  <a:srgbClr val="000000"/>
                </a:solidFill>
              </a:rPr>
              <a:t>удаляют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тромбы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из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lang="ru-RU" sz="2000" cap="none" dirty="0">
                <a:solidFill>
                  <a:srgbClr val="000000"/>
                </a:solidFill>
              </a:rPr>
              <a:t>ЛП</a:t>
            </a:r>
            <a:r>
              <a:rPr sz="2000" cap="none" dirty="0">
                <a:solidFill>
                  <a:srgbClr val="000000"/>
                </a:solidFill>
              </a:rPr>
              <a:t>, </a:t>
            </a:r>
            <a:r>
              <a:rPr sz="2000" cap="none" dirty="0" err="1">
                <a:solidFill>
                  <a:srgbClr val="000000"/>
                </a:solidFill>
              </a:rPr>
              <a:t>освобождают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створки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от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кальцификатов</a:t>
            </a:r>
            <a:r>
              <a:rPr sz="2000" cap="none" dirty="0">
                <a:solidFill>
                  <a:srgbClr val="000000"/>
                </a:solidFill>
              </a:rPr>
              <a:t>, </a:t>
            </a:r>
            <a:r>
              <a:rPr sz="2000" cap="none" dirty="0" err="1">
                <a:solidFill>
                  <a:srgbClr val="000000"/>
                </a:solidFill>
              </a:rPr>
              <a:t>удаляют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ушко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lang="ru-RU" sz="2000" cap="none" dirty="0">
                <a:solidFill>
                  <a:srgbClr val="000000"/>
                </a:solidFill>
              </a:rPr>
              <a:t>ЛП.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При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митральной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недостаточности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проводят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митральную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аннулопластику</a:t>
            </a:r>
            <a:r>
              <a:rPr sz="2000" cap="none" dirty="0">
                <a:solidFill>
                  <a:srgbClr val="000000"/>
                </a:solidFill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3B2A149-AC35-56EA-00FF-50391E0B8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1005" y="1209129"/>
            <a:ext cx="3565668" cy="443974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4D2DFE1-04DA-8E6A-9694-E1CCE8C90AD0}"/>
              </a:ext>
            </a:extLst>
          </p:cNvPr>
          <p:cNvSpPr txBox="1"/>
          <p:nvPr/>
        </p:nvSpPr>
        <p:spPr>
          <a:xfrm>
            <a:off x="2518116" y="359103"/>
            <a:ext cx="79236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cap="none">
                <a:solidFill>
                  <a:srgbClr val="000000"/>
                </a:solidFill>
              </a:defRPr>
            </a:pPr>
            <a:r>
              <a:rPr lang="ru-RU" sz="2800" b="1" dirty="0">
                <a:solidFill>
                  <a:srgbClr val="C00000"/>
                </a:solidFill>
              </a:rPr>
              <a:t>Закрытая и открытая комиссуротомия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е поле1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VgYAABEKAACrRQAAiykAABAAAAAmAAAACAAAAP//////////MAAAABQAAAAAAAAAAAD//wAAAQAAAP//AAABAA=="/>
              </a:ext>
            </a:extLst>
          </p:cNvSpPr>
          <p:nvPr/>
        </p:nvSpPr>
        <p:spPr>
          <a:xfrm>
            <a:off x="1322365" y="1523852"/>
            <a:ext cx="5190978" cy="445491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numCol="1" spcCol="215900" anchor="t"/>
          <a:lstStyle/>
          <a:p>
            <a:r>
              <a:rPr sz="2000" b="1" cap="none" dirty="0" err="1">
                <a:solidFill>
                  <a:srgbClr val="000000"/>
                </a:solidFill>
              </a:rPr>
              <a:t>Балонная</a:t>
            </a:r>
            <a:r>
              <a:rPr sz="2000" b="1" cap="none" dirty="0">
                <a:solidFill>
                  <a:srgbClr val="000000"/>
                </a:solidFill>
              </a:rPr>
              <a:t> </a:t>
            </a:r>
            <a:r>
              <a:rPr sz="2000" b="1" cap="none" dirty="0" err="1">
                <a:solidFill>
                  <a:srgbClr val="000000"/>
                </a:solidFill>
              </a:rPr>
              <a:t>вальвулопластика</a:t>
            </a:r>
            <a:r>
              <a:rPr lang="ru-RU" sz="2000" b="1" dirty="0">
                <a:solidFill>
                  <a:srgbClr val="000000"/>
                </a:solidFill>
              </a:rPr>
              <a:t>: </a:t>
            </a:r>
            <a:r>
              <a:rPr lang="ru-RU" sz="2000" dirty="0">
                <a:solidFill>
                  <a:srgbClr val="000000"/>
                </a:solidFill>
              </a:rPr>
              <a:t>о</a:t>
            </a:r>
            <a:r>
              <a:rPr sz="2000" cap="none" dirty="0" err="1">
                <a:solidFill>
                  <a:srgbClr val="000000"/>
                </a:solidFill>
              </a:rPr>
              <a:t>пераци</a:t>
            </a:r>
            <a:r>
              <a:rPr lang="ru-RU" sz="2000" cap="none" dirty="0">
                <a:solidFill>
                  <a:srgbClr val="000000"/>
                </a:solidFill>
              </a:rPr>
              <a:t>я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выбора</a:t>
            </a:r>
            <a:r>
              <a:rPr sz="2000" cap="none" dirty="0">
                <a:solidFill>
                  <a:srgbClr val="000000"/>
                </a:solidFill>
              </a:rPr>
              <a:t> в </a:t>
            </a:r>
            <a:r>
              <a:rPr sz="2000" cap="none" dirty="0" err="1">
                <a:solidFill>
                  <a:srgbClr val="000000"/>
                </a:solidFill>
              </a:rPr>
              <a:t>молодом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возрасте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при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негрубой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деформации</a:t>
            </a:r>
            <a:r>
              <a:rPr sz="2000" cap="none" dirty="0">
                <a:solidFill>
                  <a:srgbClr val="000000"/>
                </a:solidFill>
              </a:rPr>
              <a:t> и </a:t>
            </a:r>
            <a:r>
              <a:rPr sz="2000" cap="none" dirty="0" err="1">
                <a:solidFill>
                  <a:srgbClr val="000000"/>
                </a:solidFill>
              </a:rPr>
              <a:t>сохраненной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подвижности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створок</a:t>
            </a:r>
            <a:r>
              <a:rPr sz="2000" cap="none" dirty="0">
                <a:solidFill>
                  <a:srgbClr val="000000"/>
                </a:solidFill>
              </a:rPr>
              <a:t> (</a:t>
            </a:r>
            <a:r>
              <a:rPr sz="2000" cap="none" dirty="0" err="1">
                <a:solidFill>
                  <a:srgbClr val="000000"/>
                </a:solidFill>
              </a:rPr>
              <a:t>нет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значительного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утолщения</a:t>
            </a:r>
            <a:r>
              <a:rPr sz="2000" cap="none" dirty="0">
                <a:solidFill>
                  <a:srgbClr val="000000"/>
                </a:solidFill>
              </a:rPr>
              <a:t> и </a:t>
            </a:r>
            <a:r>
              <a:rPr sz="2000" cap="none" dirty="0" err="1">
                <a:solidFill>
                  <a:srgbClr val="000000"/>
                </a:solidFill>
              </a:rPr>
              <a:t>обызвесетвления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створок</a:t>
            </a:r>
            <a:r>
              <a:rPr sz="2000" cap="none" dirty="0">
                <a:solidFill>
                  <a:srgbClr val="000000"/>
                </a:solidFill>
              </a:rPr>
              <a:t>, </a:t>
            </a:r>
            <a:r>
              <a:rPr sz="2000" cap="none" dirty="0" err="1">
                <a:solidFill>
                  <a:srgbClr val="000000"/>
                </a:solidFill>
              </a:rPr>
              <a:t>выраженного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поражения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хорд</a:t>
            </a:r>
            <a:r>
              <a:rPr sz="2000" cap="none" dirty="0">
                <a:solidFill>
                  <a:srgbClr val="000000"/>
                </a:solidFill>
              </a:rPr>
              <a:t> и </a:t>
            </a:r>
            <a:r>
              <a:rPr sz="2000" cap="none" dirty="0" err="1">
                <a:solidFill>
                  <a:srgbClr val="000000"/>
                </a:solidFill>
              </a:rPr>
              <a:t>сосочковых</a:t>
            </a:r>
            <a:r>
              <a:rPr sz="2000" cap="none" dirty="0">
                <a:solidFill>
                  <a:srgbClr val="000000"/>
                </a:solidFill>
              </a:rPr>
              <a:t> </a:t>
            </a:r>
            <a:r>
              <a:rPr sz="2000" cap="none" dirty="0" err="1">
                <a:solidFill>
                  <a:srgbClr val="000000"/>
                </a:solidFill>
              </a:rPr>
              <a:t>мышц</a:t>
            </a:r>
            <a:r>
              <a:rPr sz="2000" cap="none" dirty="0">
                <a:solidFill>
                  <a:srgbClr val="000000"/>
                </a:solidFill>
              </a:rPr>
              <a:t>). </a:t>
            </a:r>
            <a:endParaRPr lang="ru-RU" sz="2000" cap="none" dirty="0">
              <a:solidFill>
                <a:srgbClr val="000000"/>
              </a:solidFill>
            </a:endParaRPr>
          </a:p>
          <a:p>
            <a:endParaRPr lang="ru-RU" sz="2000" dirty="0">
              <a:solidFill>
                <a:srgbClr val="000000"/>
              </a:solidFill>
            </a:endParaRPr>
          </a:p>
          <a:p>
            <a:r>
              <a:rPr lang="ru-RU" sz="2000" b="1" cap="none" dirty="0">
                <a:solidFill>
                  <a:srgbClr val="000000"/>
                </a:solidFill>
              </a:rPr>
              <a:t>Протезирование митрального клапана: </a:t>
            </a:r>
            <a:r>
              <a:rPr lang="ru-RU" sz="2000" cap="none" dirty="0">
                <a:solidFill>
                  <a:srgbClr val="000000"/>
                </a:solidFill>
              </a:rPr>
              <a:t>з</a:t>
            </a:r>
            <a:r>
              <a:rPr lang="ru-RU" sz="2000" dirty="0">
                <a:solidFill>
                  <a:srgbClr val="000000"/>
                </a:solidFill>
              </a:rPr>
              <a:t>амена обезображенного патологическим процессом, утратившего свою функцию митрального клапана искусственным, который закрепляют швами по окружности к фиброзному кольцу в атриовентрикулярном отверстии. </a:t>
            </a:r>
          </a:p>
          <a:p>
            <a:endParaRPr lang="ru-RU" sz="2000" b="1" cap="none" dirty="0">
              <a:solidFill>
                <a:srgbClr val="000000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59C5AF8-5404-7386-AB82-2AAA81522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878" y="1560403"/>
            <a:ext cx="3298324" cy="4235487"/>
          </a:xfrm>
          <a:prstGeom prst="rect">
            <a:avLst/>
          </a:prstGeom>
        </p:spPr>
      </p:pic>
      <p:sp>
        <p:nvSpPr>
          <p:cNvPr id="11" name="Текстовое поле1">
            <a:extLst>
              <a:ext uri="{FF2B5EF4-FFF2-40B4-BE49-F238E27FC236}">
                <a16:creationId xmlns:a16="http://schemas.microsoft.com/office/drawing/2014/main" id="{BD359379-F290-4477-6559-6CE6DBCE3A67}"/>
              </a:ext>
            </a:extLst>
          </p:cNvPr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3gEAAKskAAAjEgAAvCgAABAAAAAmAAAACAAAAP//////////MAAAABQAAAAAAAAAAAD//wAAAQAAAP//AAABAA=="/>
              </a:ext>
            </a:extLst>
          </p:cNvSpPr>
          <p:nvPr/>
        </p:nvSpPr>
        <p:spPr>
          <a:xfrm>
            <a:off x="4752291" y="5844028"/>
            <a:ext cx="6744384" cy="2853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r">
              <a:spcBef>
                <a:spcPts val="0"/>
              </a:spcBef>
              <a:defRPr sz="1200" cap="none">
                <a:solidFill>
                  <a:srgbClr val="000000"/>
                </a:solidFill>
              </a:defRPr>
            </a:pPr>
            <a:r>
              <a:rPr lang="ru-RU" dirty="0"/>
              <a:t>Рисунок: «Клиническая анатомия сердца» </a:t>
            </a:r>
            <a:r>
              <a:rPr lang="ru-RU" dirty="0" err="1"/>
              <a:t>И.И.Каган</a:t>
            </a:r>
            <a:endParaRPr dirty="0"/>
          </a:p>
          <a:p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C10C34-AA9B-1A44-548C-8C7D9A57148D}"/>
              </a:ext>
            </a:extLst>
          </p:cNvPr>
          <p:cNvSpPr txBox="1"/>
          <p:nvPr/>
        </p:nvSpPr>
        <p:spPr>
          <a:xfrm>
            <a:off x="590843" y="495838"/>
            <a:ext cx="112012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cap="none">
                <a:solidFill>
                  <a:srgbClr val="000000"/>
                </a:solidFill>
              </a:defRPr>
            </a:pPr>
            <a:r>
              <a:rPr lang="ru-RU" sz="2400" b="1" dirty="0" err="1">
                <a:solidFill>
                  <a:srgbClr val="C00000"/>
                </a:solidFill>
              </a:rPr>
              <a:t>Баллоння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вальвулопластика</a:t>
            </a:r>
            <a:r>
              <a:rPr lang="ru-RU" sz="2400" b="1" dirty="0">
                <a:solidFill>
                  <a:srgbClr val="C00000"/>
                </a:solidFill>
              </a:rPr>
              <a:t> и протезирование митрального клапана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E0A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Ckokbs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AAAAB/f38AlpaWA8zMzADAwP8Af39/AAAAAAAAAAAAAAAAAAAAAAAAAAAAIQAAABgAAAAUAAAAAAAAAFsGAAAASwAAuxIAABAgAAAmAAAACAAAAP//////////MAAAABQAAAAAAAAAAAD//wAAAQAAAP//AAABAA=="/>
              </a:ext>
            </a:extLst>
          </p:cNvSpPr>
          <p:nvPr/>
        </p:nvSpPr>
        <p:spPr>
          <a:xfrm>
            <a:off x="1068484" y="2289517"/>
            <a:ext cx="10055031" cy="227896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t"/>
          <a:lstStyle/>
          <a:p>
            <a:pPr>
              <a:spcBef>
                <a:spcPts val="0"/>
              </a:spcBef>
            </a:pPr>
            <a:r>
              <a:rPr lang="ru-RU" sz="2800" cap="none" dirty="0">
                <a:solidFill>
                  <a:srgbClr val="000000"/>
                </a:solidFill>
              </a:rPr>
              <a:t>Естественное течение изолированного митрального стеноза не изучено. Однако, учитывая сообщения о том, что в 11-22% всех хирургических случаев операцию необходимо выполнять уже на первом году жизни, можно предположить неблагоприятный прогноз.  </a:t>
            </a:r>
            <a:endParaRPr sz="2800" cap="none" dirty="0">
              <a:solidFill>
                <a:srgbClr val="000000"/>
              </a:solidFill>
            </a:endParaRPr>
          </a:p>
        </p:txBody>
      </p:sp>
      <p:sp>
        <p:nvSpPr>
          <p:cNvPr id="3" name="Текстовое поле1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VhcAAFYBAACJMgAAqwUAABAAAAAmAAAACAAAAP//////////MAAAABQAAAAAAAAAAAD//wAAAQAAAP//AAABAA=="/>
              </a:ext>
            </a:extLst>
          </p:cNvSpPr>
          <p:nvPr/>
        </p:nvSpPr>
        <p:spPr>
          <a:xfrm>
            <a:off x="3737219" y="620713"/>
            <a:ext cx="4421505" cy="70421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ctr">
              <a:spcBef>
                <a:spcPts val="0"/>
              </a:spcBef>
              <a:defRPr sz="3600" b="1" cap="none">
                <a:solidFill>
                  <a:srgbClr val="FF0000"/>
                </a:solidFill>
              </a:defRPr>
            </a:pPr>
            <a:r>
              <a:rPr dirty="0" err="1">
                <a:solidFill>
                  <a:srgbClr val="C00000"/>
                </a:solidFill>
              </a:rPr>
              <a:t>Прогноз</a:t>
            </a:r>
            <a:endParaRPr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ZBFr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AAAAB/f38AlpaWA8zMzADAwP8Af39/AAAAAAAAAAAAAAAAAAAAAAAAAAAAIQAAABgAAAAUAAAAwgIAAOABAABGQgAAqwUAAAAAAAAmAAAACAAAAP//////////MAAAABQAAAAAAAAAAAD//wAAAQAAAP//AAABAA=="/>
              </a:ext>
            </a:extLst>
          </p:cNvSpPr>
          <p:nvPr/>
        </p:nvSpPr>
        <p:spPr>
          <a:xfrm>
            <a:off x="574919" y="620713"/>
            <a:ext cx="10325100" cy="61658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ctr">
              <a:spcBef>
                <a:spcPts val="0"/>
              </a:spcBef>
              <a:defRPr cap="none">
                <a:solidFill>
                  <a:srgbClr val="FF0000"/>
                </a:solidFill>
              </a:defRPr>
            </a:pPr>
            <a:r>
              <a:rPr sz="2400" b="1" cap="none" dirty="0" err="1">
                <a:solidFill>
                  <a:srgbClr val="C00000"/>
                </a:solidFill>
              </a:rPr>
              <a:t>Список</a:t>
            </a:r>
            <a:r>
              <a:rPr sz="2400" b="1" cap="none" dirty="0">
                <a:solidFill>
                  <a:srgbClr val="C00000"/>
                </a:solidFill>
              </a:rPr>
              <a:t> </a:t>
            </a:r>
            <a:r>
              <a:rPr sz="2400" b="1" cap="none" dirty="0" err="1">
                <a:solidFill>
                  <a:srgbClr val="C00000"/>
                </a:solidFill>
              </a:rPr>
              <a:t>использованной</a:t>
            </a:r>
            <a:r>
              <a:rPr sz="2400" b="1" cap="none" dirty="0">
                <a:solidFill>
                  <a:srgbClr val="C00000"/>
                </a:solidFill>
              </a:rPr>
              <a:t> </a:t>
            </a:r>
            <a:r>
              <a:rPr sz="2400" b="1" cap="none" dirty="0" err="1">
                <a:solidFill>
                  <a:srgbClr val="C00000"/>
                </a:solidFill>
              </a:rPr>
              <a:t>литерату</a:t>
            </a:r>
            <a:r>
              <a:rPr lang="ru-RU" sz="2400" b="1" cap="none" dirty="0">
                <a:solidFill>
                  <a:srgbClr val="C00000"/>
                </a:solidFill>
              </a:rPr>
              <a:t>р</a:t>
            </a:r>
            <a:r>
              <a:rPr sz="2400" b="1" cap="none" dirty="0">
                <a:solidFill>
                  <a:srgbClr val="C00000"/>
                </a:solidFill>
              </a:rPr>
              <a:t>ы:</a:t>
            </a:r>
          </a:p>
        </p:txBody>
      </p:sp>
      <p:sp>
        <p:nvSpPr>
          <p:cNvPr id="3" name="TextBox 2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CgJWcg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AAAAB/f38AlpaWA8zMzADAwP8Af39/AAAAAAAAAAAAAAAAAAAAAAAAAAAAIQAAABgAAAAUAAAA4QEAAFIIAAAkSAAAZyQAAAAAAAAmAAAACAAAAP//////////MAAAABQAAAAAAAAAAAD//wAAAQAAAP//AAABAA=="/>
              </a:ext>
            </a:extLst>
          </p:cNvSpPr>
          <p:nvPr/>
        </p:nvSpPr>
        <p:spPr>
          <a:xfrm>
            <a:off x="1052732" y="1219310"/>
            <a:ext cx="10086535" cy="5012678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t"/>
          <a:lstStyle/>
          <a:p>
            <a:pPr algn="just">
              <a:spcBef>
                <a:spcPts val="0"/>
              </a:spcBef>
              <a:defRPr sz="1400" cap="none"/>
            </a:pPr>
            <a:r>
              <a:rPr sz="2000" cap="none" dirty="0">
                <a:solidFill>
                  <a:srgbClr val="01080F"/>
                </a:solidFill>
              </a:rPr>
              <a:t>1. </a:t>
            </a:r>
            <a:r>
              <a:rPr sz="2000" cap="none" dirty="0" err="1">
                <a:solidFill>
                  <a:srgbClr val="01080F"/>
                </a:solidFill>
              </a:rPr>
              <a:t>Кардиология</a:t>
            </a:r>
            <a:r>
              <a:rPr sz="2000" cap="none" dirty="0">
                <a:solidFill>
                  <a:srgbClr val="01080F"/>
                </a:solidFill>
              </a:rPr>
              <a:t>. </a:t>
            </a:r>
            <a:r>
              <a:rPr sz="2000" cap="none" dirty="0" err="1">
                <a:solidFill>
                  <a:srgbClr val="01080F"/>
                </a:solidFill>
              </a:rPr>
              <a:t>Национальное</a:t>
            </a:r>
            <a:r>
              <a:rPr sz="2000" cap="none" dirty="0">
                <a:solidFill>
                  <a:srgbClr val="01080F"/>
                </a:solidFill>
              </a:rPr>
              <a:t> </a:t>
            </a:r>
            <a:r>
              <a:rPr sz="2000" cap="none" dirty="0" err="1">
                <a:solidFill>
                  <a:srgbClr val="01080F"/>
                </a:solidFill>
              </a:rPr>
              <a:t>руководство</a:t>
            </a:r>
            <a:r>
              <a:rPr sz="2000" cap="none" dirty="0">
                <a:solidFill>
                  <a:srgbClr val="01080F"/>
                </a:solidFill>
              </a:rPr>
              <a:t> /</a:t>
            </a:r>
            <a:r>
              <a:rPr sz="2000" cap="none" dirty="0" err="1">
                <a:solidFill>
                  <a:srgbClr val="01080F"/>
                </a:solidFill>
              </a:rPr>
              <a:t>под</a:t>
            </a:r>
            <a:r>
              <a:rPr sz="2000" cap="none" dirty="0">
                <a:solidFill>
                  <a:srgbClr val="01080F"/>
                </a:solidFill>
              </a:rPr>
              <a:t> </a:t>
            </a:r>
            <a:r>
              <a:rPr sz="2000" cap="none" dirty="0" err="1">
                <a:solidFill>
                  <a:srgbClr val="01080F"/>
                </a:solidFill>
              </a:rPr>
              <a:t>редакцией</a:t>
            </a:r>
            <a:r>
              <a:rPr sz="2000" cap="none" dirty="0">
                <a:solidFill>
                  <a:srgbClr val="01080F"/>
                </a:solidFill>
              </a:rPr>
              <a:t> </a:t>
            </a:r>
            <a:r>
              <a:rPr sz="2000" cap="none" dirty="0" err="1">
                <a:solidFill>
                  <a:srgbClr val="01080F"/>
                </a:solidFill>
              </a:rPr>
              <a:t>Беленкова</a:t>
            </a:r>
            <a:r>
              <a:rPr sz="2000" cap="none" dirty="0">
                <a:solidFill>
                  <a:srgbClr val="01080F"/>
                </a:solidFill>
              </a:rPr>
              <a:t> Ю.Н., </a:t>
            </a:r>
            <a:r>
              <a:rPr sz="2000" cap="none" dirty="0" err="1">
                <a:solidFill>
                  <a:srgbClr val="01080F"/>
                </a:solidFill>
              </a:rPr>
              <a:t>Оганова</a:t>
            </a:r>
            <a:r>
              <a:rPr sz="2000" cap="none" dirty="0">
                <a:solidFill>
                  <a:srgbClr val="01080F"/>
                </a:solidFill>
              </a:rPr>
              <a:t> Р.Г., 2007</a:t>
            </a:r>
          </a:p>
          <a:p>
            <a:pPr algn="just">
              <a:defRPr sz="1400" cap="none"/>
            </a:pPr>
            <a:r>
              <a:rPr sz="2000" cap="none" dirty="0">
                <a:solidFill>
                  <a:srgbClr val="01080F"/>
                </a:solidFill>
              </a:rPr>
              <a:t>"</a:t>
            </a:r>
            <a:r>
              <a:rPr sz="2000" cap="none" dirty="0" err="1">
                <a:solidFill>
                  <a:srgbClr val="01080F"/>
                </a:solidFill>
              </a:rPr>
              <a:t>Приобретенные</a:t>
            </a:r>
            <a:r>
              <a:rPr sz="2000" cap="none" dirty="0">
                <a:solidFill>
                  <a:srgbClr val="01080F"/>
                </a:solidFill>
              </a:rPr>
              <a:t> </a:t>
            </a:r>
            <a:r>
              <a:rPr sz="2000" cap="none" dirty="0" err="1">
                <a:solidFill>
                  <a:srgbClr val="01080F"/>
                </a:solidFill>
              </a:rPr>
              <a:t>пороки</a:t>
            </a:r>
            <a:r>
              <a:rPr sz="2000" cap="none" dirty="0">
                <a:solidFill>
                  <a:srgbClr val="01080F"/>
                </a:solidFill>
              </a:rPr>
              <a:t> </a:t>
            </a:r>
            <a:r>
              <a:rPr sz="2000" cap="none" dirty="0" err="1">
                <a:solidFill>
                  <a:srgbClr val="01080F"/>
                </a:solidFill>
              </a:rPr>
              <a:t>сердца</a:t>
            </a:r>
            <a:r>
              <a:rPr sz="2000" cap="none" dirty="0">
                <a:solidFill>
                  <a:srgbClr val="01080F"/>
                </a:solidFill>
              </a:rPr>
              <a:t>" </a:t>
            </a:r>
            <a:r>
              <a:rPr sz="2000" cap="none" dirty="0" err="1">
                <a:solidFill>
                  <a:srgbClr val="01080F"/>
                </a:solidFill>
              </a:rPr>
              <a:t>Шостак</a:t>
            </a:r>
            <a:r>
              <a:rPr sz="2000" cap="none" dirty="0">
                <a:solidFill>
                  <a:srgbClr val="01080F"/>
                </a:solidFill>
              </a:rPr>
              <a:t> Н.А., </a:t>
            </a:r>
            <a:r>
              <a:rPr sz="2000" cap="none" dirty="0" err="1">
                <a:solidFill>
                  <a:srgbClr val="01080F"/>
                </a:solidFill>
              </a:rPr>
              <a:t>Аничков</a:t>
            </a:r>
            <a:r>
              <a:rPr sz="2000" cap="none" dirty="0">
                <a:solidFill>
                  <a:srgbClr val="01080F"/>
                </a:solidFill>
              </a:rPr>
              <a:t> Д.А., </a:t>
            </a:r>
            <a:r>
              <a:rPr sz="2000" cap="none" dirty="0" err="1">
                <a:solidFill>
                  <a:srgbClr val="01080F"/>
                </a:solidFill>
              </a:rPr>
              <a:t>Клименко</a:t>
            </a:r>
            <a:r>
              <a:rPr sz="2000" cap="none" dirty="0">
                <a:solidFill>
                  <a:srgbClr val="01080F"/>
                </a:solidFill>
              </a:rPr>
              <a:t> А.А. - </a:t>
            </a:r>
            <a:r>
              <a:rPr sz="2000" cap="none" dirty="0" err="1">
                <a:solidFill>
                  <a:srgbClr val="01080F"/>
                </a:solidFill>
              </a:rPr>
              <a:t>стр</a:t>
            </a:r>
            <a:r>
              <a:rPr sz="2000" cap="none" dirty="0">
                <a:solidFill>
                  <a:srgbClr val="01080F"/>
                </a:solidFill>
              </a:rPr>
              <a:t>. 834-864</a:t>
            </a:r>
          </a:p>
          <a:p>
            <a:pPr algn="just">
              <a:defRPr sz="1400" cap="none"/>
            </a:pPr>
            <a:r>
              <a:rPr sz="2000" cap="none" dirty="0" err="1">
                <a:solidFill>
                  <a:srgbClr val="01080F"/>
                </a:solidFill>
              </a:rPr>
              <a:t>Клинические</a:t>
            </a:r>
            <a:r>
              <a:rPr sz="2000" cap="none" dirty="0">
                <a:solidFill>
                  <a:srgbClr val="01080F"/>
                </a:solidFill>
              </a:rPr>
              <a:t> </a:t>
            </a:r>
            <a:r>
              <a:rPr sz="2000" cap="none" dirty="0" err="1">
                <a:solidFill>
                  <a:srgbClr val="01080F"/>
                </a:solidFill>
              </a:rPr>
              <a:t>рекомендации</a:t>
            </a:r>
            <a:r>
              <a:rPr sz="2000" cap="none" dirty="0">
                <a:solidFill>
                  <a:srgbClr val="01080F"/>
                </a:solidFill>
              </a:rPr>
              <a:t>. </a:t>
            </a:r>
            <a:r>
              <a:rPr sz="2000" cap="none" dirty="0" err="1">
                <a:solidFill>
                  <a:srgbClr val="01080F"/>
                </a:solidFill>
              </a:rPr>
              <a:t>Ревматология</a:t>
            </a:r>
            <a:r>
              <a:rPr sz="2000" cap="none" dirty="0">
                <a:solidFill>
                  <a:srgbClr val="01080F"/>
                </a:solidFill>
              </a:rPr>
              <a:t> /</a:t>
            </a:r>
            <a:r>
              <a:rPr sz="2000" cap="none" dirty="0" err="1">
                <a:solidFill>
                  <a:srgbClr val="01080F"/>
                </a:solidFill>
              </a:rPr>
              <a:t>под</a:t>
            </a:r>
            <a:r>
              <a:rPr sz="2000" cap="none" dirty="0">
                <a:solidFill>
                  <a:srgbClr val="01080F"/>
                </a:solidFill>
              </a:rPr>
              <a:t> </a:t>
            </a:r>
            <a:r>
              <a:rPr sz="2000" cap="none" dirty="0" err="1">
                <a:solidFill>
                  <a:srgbClr val="01080F"/>
                </a:solidFill>
              </a:rPr>
              <a:t>редакцией</a:t>
            </a:r>
            <a:r>
              <a:rPr sz="2000" cap="none" dirty="0">
                <a:solidFill>
                  <a:srgbClr val="01080F"/>
                </a:solidFill>
              </a:rPr>
              <a:t> </a:t>
            </a:r>
            <a:r>
              <a:rPr sz="2000" cap="none" dirty="0" err="1">
                <a:solidFill>
                  <a:srgbClr val="01080F"/>
                </a:solidFill>
              </a:rPr>
              <a:t>Насонова</a:t>
            </a:r>
            <a:r>
              <a:rPr sz="2000" cap="none" dirty="0">
                <a:solidFill>
                  <a:srgbClr val="01080F"/>
                </a:solidFill>
              </a:rPr>
              <a:t> Е.Л., М.:ГЭОТАР-</a:t>
            </a:r>
            <a:r>
              <a:rPr sz="2000" cap="none" dirty="0" err="1">
                <a:solidFill>
                  <a:srgbClr val="01080F"/>
                </a:solidFill>
              </a:rPr>
              <a:t>Медиа</a:t>
            </a:r>
            <a:r>
              <a:rPr sz="2000" cap="none" dirty="0">
                <a:solidFill>
                  <a:srgbClr val="01080F"/>
                </a:solidFill>
              </a:rPr>
              <a:t>, 2008</a:t>
            </a:r>
          </a:p>
          <a:p>
            <a:pPr algn="just">
              <a:defRPr sz="1400" cap="none"/>
            </a:pPr>
            <a:r>
              <a:rPr sz="2000" cap="none" dirty="0">
                <a:solidFill>
                  <a:srgbClr val="01080F"/>
                </a:solidFill>
              </a:rPr>
              <a:t>2. "</a:t>
            </a:r>
            <a:r>
              <a:rPr sz="2000" cap="none" dirty="0" err="1">
                <a:solidFill>
                  <a:srgbClr val="01080F"/>
                </a:solidFill>
              </a:rPr>
              <a:t>Митральные</a:t>
            </a:r>
            <a:r>
              <a:rPr sz="2000" cap="none" dirty="0">
                <a:solidFill>
                  <a:srgbClr val="01080F"/>
                </a:solidFill>
              </a:rPr>
              <a:t> </a:t>
            </a:r>
            <a:r>
              <a:rPr sz="2000" cap="none" dirty="0" err="1">
                <a:solidFill>
                  <a:srgbClr val="01080F"/>
                </a:solidFill>
              </a:rPr>
              <a:t>пороки</a:t>
            </a:r>
            <a:r>
              <a:rPr sz="2000" cap="none" dirty="0">
                <a:solidFill>
                  <a:srgbClr val="01080F"/>
                </a:solidFill>
              </a:rPr>
              <a:t> </a:t>
            </a:r>
            <a:r>
              <a:rPr sz="2000" cap="none" dirty="0" err="1">
                <a:solidFill>
                  <a:srgbClr val="01080F"/>
                </a:solidFill>
              </a:rPr>
              <a:t>сердца</a:t>
            </a:r>
            <a:r>
              <a:rPr sz="2000" cap="none" dirty="0">
                <a:solidFill>
                  <a:srgbClr val="01080F"/>
                </a:solidFill>
              </a:rPr>
              <a:t> и </a:t>
            </a:r>
            <a:r>
              <a:rPr sz="2000" cap="none" dirty="0" err="1">
                <a:solidFill>
                  <a:srgbClr val="01080F"/>
                </a:solidFill>
              </a:rPr>
              <a:t>легочная</a:t>
            </a:r>
            <a:r>
              <a:rPr sz="2000" cap="none" dirty="0">
                <a:solidFill>
                  <a:srgbClr val="01080F"/>
                </a:solidFill>
              </a:rPr>
              <a:t> </a:t>
            </a:r>
            <a:r>
              <a:rPr sz="2000" cap="none" dirty="0" err="1">
                <a:solidFill>
                  <a:srgbClr val="01080F"/>
                </a:solidFill>
              </a:rPr>
              <a:t>гипертензия</a:t>
            </a:r>
            <a:r>
              <a:rPr sz="2000" cap="none" dirty="0">
                <a:solidFill>
                  <a:srgbClr val="01080F"/>
                </a:solidFill>
              </a:rPr>
              <a:t> в </a:t>
            </a:r>
            <a:r>
              <a:rPr sz="2000" cap="none" dirty="0" err="1">
                <a:solidFill>
                  <a:srgbClr val="01080F"/>
                </a:solidFill>
              </a:rPr>
              <a:t>практике</a:t>
            </a:r>
            <a:r>
              <a:rPr sz="2000" cap="none" dirty="0">
                <a:solidFill>
                  <a:srgbClr val="01080F"/>
                </a:solidFill>
              </a:rPr>
              <a:t> </a:t>
            </a:r>
            <a:r>
              <a:rPr sz="2000" cap="none" dirty="0" err="1">
                <a:solidFill>
                  <a:srgbClr val="01080F"/>
                </a:solidFill>
              </a:rPr>
              <a:t>ревматолога</a:t>
            </a:r>
            <a:r>
              <a:rPr sz="2000" cap="none" dirty="0">
                <a:solidFill>
                  <a:srgbClr val="01080F"/>
                </a:solidFill>
              </a:rPr>
              <a:t> и </a:t>
            </a:r>
            <a:r>
              <a:rPr sz="2000" cap="none" dirty="0" err="1">
                <a:solidFill>
                  <a:srgbClr val="01080F"/>
                </a:solidFill>
              </a:rPr>
              <a:t>терапевта</a:t>
            </a:r>
            <a:r>
              <a:rPr sz="2000" cap="none" dirty="0">
                <a:solidFill>
                  <a:srgbClr val="01080F"/>
                </a:solidFill>
              </a:rPr>
              <a:t>" </a:t>
            </a:r>
            <a:r>
              <a:rPr sz="2000" cap="none" dirty="0" err="1">
                <a:solidFill>
                  <a:srgbClr val="01080F"/>
                </a:solidFill>
              </a:rPr>
              <a:t>Лекция</a:t>
            </a:r>
            <a:r>
              <a:rPr sz="2000" cap="none" dirty="0">
                <a:solidFill>
                  <a:srgbClr val="01080F"/>
                </a:solidFill>
              </a:rPr>
              <a:t> №1. </a:t>
            </a:r>
            <a:r>
              <a:rPr sz="2000" cap="none" dirty="0" err="1">
                <a:solidFill>
                  <a:srgbClr val="01080F"/>
                </a:solidFill>
              </a:rPr>
              <a:t>Митральный</a:t>
            </a:r>
            <a:r>
              <a:rPr sz="2000" cap="none" dirty="0">
                <a:solidFill>
                  <a:srgbClr val="01080F"/>
                </a:solidFill>
              </a:rPr>
              <a:t> </a:t>
            </a:r>
            <a:r>
              <a:rPr sz="2000" cap="none" dirty="0" err="1">
                <a:solidFill>
                  <a:srgbClr val="01080F"/>
                </a:solidFill>
              </a:rPr>
              <a:t>стеноз</a:t>
            </a:r>
            <a:r>
              <a:rPr sz="2000" cap="none" dirty="0">
                <a:solidFill>
                  <a:srgbClr val="01080F"/>
                </a:solidFill>
              </a:rPr>
              <a:t>, </a:t>
            </a:r>
            <a:r>
              <a:rPr sz="2000" cap="none" dirty="0" err="1">
                <a:solidFill>
                  <a:srgbClr val="01080F"/>
                </a:solidFill>
              </a:rPr>
              <a:t>Шостак</a:t>
            </a:r>
            <a:r>
              <a:rPr sz="2000" cap="none" dirty="0">
                <a:solidFill>
                  <a:srgbClr val="01080F"/>
                </a:solidFill>
              </a:rPr>
              <a:t> Н.А., </a:t>
            </a:r>
            <a:r>
              <a:rPr sz="2000" cap="none" dirty="0" err="1">
                <a:solidFill>
                  <a:srgbClr val="01080F"/>
                </a:solidFill>
              </a:rPr>
              <a:t>Клименко</a:t>
            </a:r>
            <a:r>
              <a:rPr sz="2000" cap="none" dirty="0">
                <a:solidFill>
                  <a:srgbClr val="01080F"/>
                </a:solidFill>
              </a:rPr>
              <a:t> А.А., </a:t>
            </a:r>
            <a:r>
              <a:rPr sz="2000" cap="none" dirty="0" err="1">
                <a:solidFill>
                  <a:srgbClr val="01080F"/>
                </a:solidFill>
              </a:rPr>
              <a:t>Андрияшкина</a:t>
            </a:r>
            <a:r>
              <a:rPr sz="2000" cap="none" dirty="0">
                <a:solidFill>
                  <a:srgbClr val="01080F"/>
                </a:solidFill>
              </a:rPr>
              <a:t> Д.Ю., </a:t>
            </a:r>
            <a:r>
              <a:rPr sz="2000" cap="none" dirty="0" err="1">
                <a:solidFill>
                  <a:srgbClr val="01080F"/>
                </a:solidFill>
              </a:rPr>
              <a:t>Новиков</a:t>
            </a:r>
            <a:r>
              <a:rPr sz="2000" cap="none" dirty="0">
                <a:solidFill>
                  <a:srgbClr val="01080F"/>
                </a:solidFill>
              </a:rPr>
              <a:t> И.В </a:t>
            </a:r>
            <a:endParaRPr lang="ru-RU" sz="2000" dirty="0">
              <a:solidFill>
                <a:srgbClr val="01080F"/>
              </a:solidFill>
            </a:endParaRPr>
          </a:p>
          <a:p>
            <a:pPr algn="just">
              <a:defRPr sz="1400" cap="none"/>
            </a:pPr>
            <a:r>
              <a:rPr lang="ru-RU" sz="2000" dirty="0">
                <a:solidFill>
                  <a:srgbClr val="01080F"/>
                </a:solidFill>
              </a:rPr>
              <a:t>3. «Клиническая анатомия сердца» </a:t>
            </a:r>
            <a:r>
              <a:rPr lang="ru-RU" sz="2000" dirty="0" err="1">
                <a:solidFill>
                  <a:srgbClr val="01080F"/>
                </a:solidFill>
              </a:rPr>
              <a:t>И.И.Каган</a:t>
            </a:r>
            <a:r>
              <a:rPr lang="ru-RU" sz="2000" dirty="0">
                <a:solidFill>
                  <a:srgbClr val="01080F"/>
                </a:solidFill>
              </a:rPr>
              <a:t>, 2018</a:t>
            </a:r>
          </a:p>
          <a:p>
            <a:pPr algn="just">
              <a:defRPr sz="1400" cap="none"/>
            </a:pPr>
            <a:r>
              <a:rPr lang="ru-RU" sz="2000" dirty="0">
                <a:solidFill>
                  <a:srgbClr val="01080F"/>
                </a:solidFill>
              </a:rPr>
              <a:t>4. «Врожденные пороки сердца» </a:t>
            </a:r>
            <a:r>
              <a:rPr lang="ru-RU" sz="2000" dirty="0" err="1">
                <a:solidFill>
                  <a:srgbClr val="01080F"/>
                </a:solidFill>
              </a:rPr>
              <a:t>А.С.Шарыкин</a:t>
            </a:r>
            <a:r>
              <a:rPr lang="ru-RU" sz="2000" dirty="0">
                <a:solidFill>
                  <a:srgbClr val="01080F"/>
                </a:solidFill>
              </a:rPr>
              <a:t>, 2009 </a:t>
            </a:r>
            <a:endParaRPr sz="2000" dirty="0">
              <a:solidFill>
                <a:srgbClr val="01080F"/>
              </a:solidFill>
            </a:endParaRPr>
          </a:p>
          <a:p>
            <a:pPr algn="just">
              <a:defRPr sz="1400" cap="none"/>
            </a:pPr>
            <a:r>
              <a:rPr lang="ru-RU" sz="2000" dirty="0">
                <a:solidFill>
                  <a:srgbClr val="01080F"/>
                </a:solidFill>
              </a:rPr>
              <a:t>5</a:t>
            </a:r>
            <a:r>
              <a:rPr sz="2000" dirty="0">
                <a:solidFill>
                  <a:srgbClr val="01080F"/>
                </a:solidFill>
              </a:rPr>
              <a:t>. </a:t>
            </a:r>
            <a:r>
              <a:rPr sz="2000" cap="none" dirty="0" err="1">
                <a:solidFill>
                  <a:srgbClr val="01080F"/>
                </a:solidFill>
              </a:rPr>
              <a:t>Клинический</a:t>
            </a:r>
            <a:r>
              <a:rPr sz="2000" cap="none" dirty="0">
                <a:solidFill>
                  <a:srgbClr val="01080F"/>
                </a:solidFill>
              </a:rPr>
              <a:t> </a:t>
            </a:r>
            <a:r>
              <a:rPr sz="2000" cap="none" dirty="0" err="1">
                <a:solidFill>
                  <a:srgbClr val="01080F"/>
                </a:solidFill>
              </a:rPr>
              <a:t>протокол</a:t>
            </a:r>
            <a:r>
              <a:rPr sz="2000" cap="none" dirty="0">
                <a:solidFill>
                  <a:srgbClr val="01080F"/>
                </a:solidFill>
              </a:rPr>
              <a:t> «</a:t>
            </a:r>
            <a:r>
              <a:rPr lang="ru-RU" sz="2000" dirty="0">
                <a:solidFill>
                  <a:srgbClr val="01080F"/>
                </a:solidFill>
              </a:rPr>
              <a:t>Стеноз м</a:t>
            </a:r>
            <a:r>
              <a:rPr sz="2000" cap="none" dirty="0" err="1">
                <a:solidFill>
                  <a:srgbClr val="01080F"/>
                </a:solidFill>
              </a:rPr>
              <a:t>итральн</a:t>
            </a:r>
            <a:r>
              <a:rPr lang="ru-RU" sz="2000" cap="none" dirty="0">
                <a:solidFill>
                  <a:srgbClr val="01080F"/>
                </a:solidFill>
              </a:rPr>
              <a:t>ого клапана</a:t>
            </a:r>
            <a:r>
              <a:rPr sz="2000" cap="none" dirty="0">
                <a:solidFill>
                  <a:srgbClr val="01080F"/>
                </a:solidFill>
              </a:rPr>
              <a:t>» </a:t>
            </a:r>
            <a:r>
              <a:rPr sz="2000" cap="none" dirty="0" err="1">
                <a:solidFill>
                  <a:srgbClr val="01080F"/>
                </a:solidFill>
              </a:rPr>
              <a:t>от</a:t>
            </a:r>
            <a:r>
              <a:rPr sz="2000" cap="none" dirty="0">
                <a:solidFill>
                  <a:srgbClr val="01080F"/>
                </a:solidFill>
              </a:rPr>
              <a:t> </a:t>
            </a:r>
            <a:r>
              <a:rPr lang="ru-RU" sz="2000" cap="none" dirty="0">
                <a:solidFill>
                  <a:srgbClr val="01080F"/>
                </a:solidFill>
              </a:rPr>
              <a:t>26.10.2016 года №14  МЗ РК</a:t>
            </a:r>
          </a:p>
          <a:p>
            <a:pPr algn="just">
              <a:defRPr sz="1400" cap="none"/>
            </a:pPr>
            <a:r>
              <a:rPr lang="ru-RU" sz="2000" dirty="0">
                <a:solidFill>
                  <a:srgbClr val="01080F"/>
                </a:solidFill>
              </a:rPr>
              <a:t>6. </a:t>
            </a:r>
            <a:r>
              <a:rPr lang="ru-RU" sz="2000" cap="none" dirty="0">
                <a:solidFill>
                  <a:srgbClr val="01080F"/>
                </a:solidFill>
              </a:rPr>
              <a:t>Клинический протокол «</a:t>
            </a:r>
            <a:r>
              <a:rPr lang="ru-RU" sz="2000" dirty="0">
                <a:solidFill>
                  <a:srgbClr val="01080F"/>
                </a:solidFill>
              </a:rPr>
              <a:t>Неревматические поражения митрального клапан у детей</a:t>
            </a:r>
            <a:r>
              <a:rPr lang="ru-RU" sz="2000" cap="none" dirty="0">
                <a:solidFill>
                  <a:srgbClr val="01080F"/>
                </a:solidFill>
              </a:rPr>
              <a:t>» от </a:t>
            </a:r>
            <a:r>
              <a:rPr lang="ru-RU" sz="2000" dirty="0">
                <a:solidFill>
                  <a:srgbClr val="01080F"/>
                </a:solidFill>
              </a:rPr>
              <a:t>30</a:t>
            </a:r>
            <a:r>
              <a:rPr lang="ru-RU" sz="2000" cap="none" dirty="0">
                <a:solidFill>
                  <a:srgbClr val="01080F"/>
                </a:solidFill>
              </a:rPr>
              <a:t>.07.2020 года №109 МЗ РК</a:t>
            </a:r>
          </a:p>
          <a:p>
            <a:pPr algn="just">
              <a:defRPr sz="1400" cap="none"/>
            </a:pPr>
            <a:endParaRPr sz="2000" cap="none" dirty="0">
              <a:solidFill>
                <a:srgbClr val="01080F"/>
              </a:solidFill>
            </a:endParaRPr>
          </a:p>
          <a:p>
            <a:pPr algn="just">
              <a:defRPr cap="none">
                <a:solidFill>
                  <a:srgbClr val="000000"/>
                </a:solidFill>
              </a:defRPr>
            </a:pPr>
            <a:endParaRPr sz="2000" cap="none" dirty="0">
              <a:solidFill>
                <a:srgbClr val="01080F"/>
              </a:solidFill>
            </a:endParaRPr>
          </a:p>
          <a:p>
            <a:pPr algn="just"/>
            <a:endParaRPr sz="2000" cap="none" dirty="0">
              <a:solidFill>
                <a:srgbClr val="01080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esentation">
  <a:themeElements>
    <a:clrScheme name="Presentation 1">
      <a:dk1>
        <a:srgbClr val="06498C"/>
      </a:dk1>
      <a:lt1>
        <a:srgbClr val="FFFFFF"/>
      </a:lt1>
      <a:dk2>
        <a:srgbClr val="06498C"/>
      </a:dk2>
      <a:lt2>
        <a:srgbClr val="969696"/>
      </a:lt2>
      <a:accent1>
        <a:srgbClr val="FFFFFF"/>
      </a:accent1>
      <a:accent2>
        <a:srgbClr val="8DC6FF"/>
      </a:accent2>
      <a:accent3>
        <a:srgbClr val="535379"/>
      </a:accent3>
      <a:accent4>
        <a:srgbClr val="737359"/>
      </a:accent4>
      <a:accent5>
        <a:srgbClr val="939339"/>
      </a:accent5>
      <a:accent6>
        <a:srgbClr val="B3B319"/>
      </a:accent6>
      <a:hlink>
        <a:srgbClr val="0066CC"/>
      </a:hlink>
      <a:folHlink>
        <a:srgbClr val="00A800"/>
      </a:folHlink>
    </a:clrScheme>
    <a:fontScheme name="Presentation">
      <a:majorFont>
        <a:latin typeface="Calibri"/>
        <a:ea typeface="SimSun"/>
        <a:cs typeface="Times New Roman"/>
      </a:majorFont>
      <a:minorFont>
        <a:latin typeface="Calibri"/>
        <a:ea typeface="SimSu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6498C"/>
        </a:dk1>
        <a:lt1>
          <a:srgbClr val="FFFFFF"/>
        </a:lt1>
        <a:dk2>
          <a:srgbClr val="06498C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4B3523"/>
        </a:dk1>
        <a:lt1>
          <a:srgbClr val="FFFFD9"/>
        </a:lt1>
        <a:dk2>
          <a:srgbClr val="4B3523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569CA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4">
        <a:dk1>
          <a:srgbClr val="06498C"/>
        </a:dk1>
        <a:lt1>
          <a:srgbClr val="FFFFFF"/>
        </a:lt1>
        <a:dk2>
          <a:srgbClr val="06498C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5">
        <a:dk1>
          <a:srgbClr val="06498C"/>
        </a:dk1>
        <a:lt1>
          <a:srgbClr val="FFFFFF"/>
        </a:lt1>
        <a:dk2>
          <a:srgbClr val="06498C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6">
        <a:dk1>
          <a:srgbClr val="06498C"/>
        </a:dk1>
        <a:lt1>
          <a:srgbClr val="FFFFFF"/>
        </a:lt1>
        <a:dk2>
          <a:srgbClr val="06498C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7">
        <a:dk1>
          <a:srgbClr val="06498C"/>
        </a:dk1>
        <a:lt1>
          <a:srgbClr val="FFFFFF"/>
        </a:lt1>
        <a:dk2>
          <a:srgbClr val="06498C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8">
        <a:dk1>
          <a:srgbClr val="06498C"/>
        </a:dk1>
        <a:lt1>
          <a:srgbClr val="FFFFFF"/>
        </a:lt1>
        <a:dk2>
          <a:srgbClr val="06498C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9">
        <a:dk1>
          <a:srgbClr val="06498C"/>
        </a:dk1>
        <a:lt1>
          <a:srgbClr val="FFFFFF"/>
        </a:lt1>
        <a:dk2>
          <a:srgbClr val="06498C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0">
        <a:dk1>
          <a:srgbClr val="06498C"/>
        </a:dk1>
        <a:lt1>
          <a:srgbClr val="FFFFFF"/>
        </a:lt1>
        <a:dk2>
          <a:srgbClr val="06498C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1">
        <a:dk1>
          <a:srgbClr val="06498C"/>
        </a:dk1>
        <a:lt1>
          <a:srgbClr val="FFFFFF"/>
        </a:lt1>
        <a:dk2>
          <a:srgbClr val="06498C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2709</TotalTime>
  <Words>1845</Words>
  <Application>Microsoft Office PowerPoint</Application>
  <PresentationFormat>Широкоэкранный</PresentationFormat>
  <Paragraphs>168</Paragraphs>
  <Slides>21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-apple-system</vt:lpstr>
      <vt:lpstr>Calibri</vt:lpstr>
      <vt:lpstr>Century Gothic</vt:lpstr>
      <vt:lpstr>Times New Roman</vt:lpstr>
      <vt:lpstr>Wingdings</vt:lpstr>
      <vt:lpstr>Presentation</vt:lpstr>
      <vt:lpstr>Объект упаковщика для оболочки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Парастернальная позиция, длинная ось ЛЖ</vt:lpstr>
      <vt:lpstr>MV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Ернур</dc:creator>
  <cp:keywords/>
  <dc:description/>
  <cp:lastModifiedBy>berik nazar</cp:lastModifiedBy>
  <cp:revision>12</cp:revision>
  <dcterms:created xsi:type="dcterms:W3CDTF">2019-09-04T15:21:20Z</dcterms:created>
  <dcterms:modified xsi:type="dcterms:W3CDTF">2024-12-10T16:12:56Z</dcterms:modified>
</cp:coreProperties>
</file>